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3"/>
  </p:notesMasterIdLst>
  <p:sldIdLst>
    <p:sldId id="256" r:id="rId2"/>
    <p:sldId id="257" r:id="rId3"/>
    <p:sldId id="277" r:id="rId4"/>
    <p:sldId id="279" r:id="rId5"/>
    <p:sldId id="271" r:id="rId6"/>
    <p:sldId id="266" r:id="rId7"/>
    <p:sldId id="272" r:id="rId8"/>
    <p:sldId id="258" r:id="rId9"/>
    <p:sldId id="278" r:id="rId10"/>
    <p:sldId id="274" r:id="rId11"/>
    <p:sldId id="284" r:id="rId12"/>
    <p:sldId id="273" r:id="rId13"/>
    <p:sldId id="280" r:id="rId14"/>
    <p:sldId id="267" r:id="rId15"/>
    <p:sldId id="281" r:id="rId16"/>
    <p:sldId id="268" r:id="rId17"/>
    <p:sldId id="269" r:id="rId18"/>
    <p:sldId id="264" r:id="rId19"/>
    <p:sldId id="261" r:id="rId20"/>
    <p:sldId id="262" r:id="rId21"/>
    <p:sldId id="270"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10" autoAdjust="0"/>
  </p:normalViewPr>
  <p:slideViewPr>
    <p:cSldViewPr>
      <p:cViewPr varScale="1">
        <p:scale>
          <a:sx n="61" d="100"/>
          <a:sy n="61" d="100"/>
        </p:scale>
        <p:origin x="144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5C48BC-90B8-448F-8B3E-4DF1AF03B68B}" type="datetimeFigureOut">
              <a:rPr lang="fr-CA" smtClean="0"/>
              <a:t>2023-12-27</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525761-97B3-4E17-8BA7-675AA495EE4F}" type="slidenum">
              <a:rPr lang="fr-CA" smtClean="0"/>
              <a:t>‹N°›</a:t>
            </a:fld>
            <a:endParaRPr lang="fr-CA"/>
          </a:p>
        </p:txBody>
      </p:sp>
    </p:spTree>
    <p:extLst>
      <p:ext uri="{BB962C8B-B14F-4D97-AF65-F5344CB8AC3E}">
        <p14:creationId xmlns:p14="http://schemas.microsoft.com/office/powerpoint/2010/main" val="913131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Alice- présentation</a:t>
            </a:r>
            <a:r>
              <a:rPr lang="fr-CA" baseline="0" dirty="0"/>
              <a:t> des formatrices </a:t>
            </a:r>
            <a:endParaRPr lang="fr-CA" dirty="0"/>
          </a:p>
          <a:p>
            <a:endParaRPr lang="fr-CA" dirty="0"/>
          </a:p>
          <a:p>
            <a:r>
              <a:rPr lang="fr-CA" dirty="0"/>
              <a:t>Mise en contexte de la formation</a:t>
            </a:r>
          </a:p>
          <a:p>
            <a:r>
              <a:rPr lang="fr-CA" dirty="0"/>
              <a:t>Travail</a:t>
            </a:r>
            <a:r>
              <a:rPr lang="fr-CA" baseline="0" dirty="0"/>
              <a:t> collaboratif table des </a:t>
            </a:r>
            <a:r>
              <a:rPr lang="fr-CA" baseline="0" dirty="0" err="1"/>
              <a:t>artsLLL</a:t>
            </a:r>
            <a:r>
              <a:rPr lang="fr-CA" baseline="0" dirty="0"/>
              <a:t> et Montréal </a:t>
            </a:r>
            <a:endParaRPr lang="fr-CA" dirty="0"/>
          </a:p>
        </p:txBody>
      </p:sp>
      <p:sp>
        <p:nvSpPr>
          <p:cNvPr id="4" name="Espace réservé du numéro de diapositive 3"/>
          <p:cNvSpPr>
            <a:spLocks noGrp="1"/>
          </p:cNvSpPr>
          <p:nvPr>
            <p:ph type="sldNum" sz="quarter" idx="10"/>
          </p:nvPr>
        </p:nvSpPr>
        <p:spPr/>
        <p:txBody>
          <a:bodyPr/>
          <a:lstStyle/>
          <a:p>
            <a:fld id="{04525761-97B3-4E17-8BA7-675AA495EE4F}" type="slidenum">
              <a:rPr lang="fr-CA" smtClean="0"/>
              <a:t>1</a:t>
            </a:fld>
            <a:endParaRPr lang="fr-CA"/>
          </a:p>
        </p:txBody>
      </p:sp>
    </p:spTree>
    <p:extLst>
      <p:ext uri="{BB962C8B-B14F-4D97-AF65-F5344CB8AC3E}">
        <p14:creationId xmlns:p14="http://schemas.microsoft.com/office/powerpoint/2010/main" val="1315740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4525761-97B3-4E17-8BA7-675AA495EE4F}" type="slidenum">
              <a:rPr lang="fr-CA" smtClean="0"/>
              <a:t>12</a:t>
            </a:fld>
            <a:endParaRPr lang="fr-CA"/>
          </a:p>
        </p:txBody>
      </p:sp>
    </p:spTree>
    <p:extLst>
      <p:ext uri="{BB962C8B-B14F-4D97-AF65-F5344CB8AC3E}">
        <p14:creationId xmlns:p14="http://schemas.microsoft.com/office/powerpoint/2010/main" val="84363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69850" rtl="0">
              <a:spcBef>
                <a:spcPts val="0"/>
              </a:spcBef>
              <a:buClr>
                <a:schemeClr val="dk1"/>
              </a:buClr>
              <a:buSzPct val="91666"/>
              <a:buFont typeface="Arial"/>
              <a:buNone/>
            </a:pPr>
            <a:endParaRPr b="1" dirty="0">
              <a:solidFill>
                <a:srgbClr val="674EA7"/>
              </a:solidFill>
            </a:endParaRPr>
          </a:p>
          <a:p>
            <a:pPr marL="0" lvl="0" indent="-69850" rtl="0">
              <a:spcBef>
                <a:spcPts val="0"/>
              </a:spcBef>
              <a:buClr>
                <a:schemeClr val="dk1"/>
              </a:buClr>
              <a:buSzPct val="91666"/>
              <a:buFont typeface="Arial"/>
              <a:buNone/>
            </a:pPr>
            <a:endParaRPr b="1" dirty="0">
              <a:solidFill>
                <a:srgbClr val="674EA7"/>
              </a:solidFill>
            </a:endParaRPr>
          </a:p>
        </p:txBody>
      </p:sp>
      <p:sp>
        <p:nvSpPr>
          <p:cNvPr id="194" name="Shape 1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CA" sz="1200">
                <a:solidFill>
                  <a:schemeClr val="dk1"/>
                </a:solidFill>
                <a:latin typeface="Calibri"/>
                <a:ea typeface="Calibri"/>
                <a:cs typeface="Calibri"/>
                <a:sym typeface="Calibri"/>
              </a:rPr>
              <a:t>13</a:t>
            </a:fld>
            <a:endParaRPr lang="fr-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3879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4525761-97B3-4E17-8BA7-675AA495EE4F}" type="slidenum">
              <a:rPr lang="fr-CA" smtClean="0"/>
              <a:t>14</a:t>
            </a:fld>
            <a:endParaRPr lang="fr-CA"/>
          </a:p>
        </p:txBody>
      </p:sp>
    </p:spTree>
    <p:extLst>
      <p:ext uri="{BB962C8B-B14F-4D97-AF65-F5344CB8AC3E}">
        <p14:creationId xmlns:p14="http://schemas.microsoft.com/office/powerpoint/2010/main" val="4181024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1" name="Shape 2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CA" sz="1200">
                <a:solidFill>
                  <a:schemeClr val="dk1"/>
                </a:solidFill>
                <a:latin typeface="Calibri"/>
                <a:ea typeface="Calibri"/>
                <a:cs typeface="Calibri"/>
                <a:sym typeface="Calibri"/>
              </a:rPr>
              <a:t>15</a:t>
            </a:fld>
            <a:endParaRPr lang="fr-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2886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1" dirty="0"/>
          </a:p>
        </p:txBody>
      </p:sp>
      <p:sp>
        <p:nvSpPr>
          <p:cNvPr id="4" name="Espace réservé du numéro de diapositive 3"/>
          <p:cNvSpPr>
            <a:spLocks noGrp="1"/>
          </p:cNvSpPr>
          <p:nvPr>
            <p:ph type="sldNum" sz="quarter" idx="10"/>
          </p:nvPr>
        </p:nvSpPr>
        <p:spPr/>
        <p:txBody>
          <a:bodyPr/>
          <a:lstStyle/>
          <a:p>
            <a:fld id="{04525761-97B3-4E17-8BA7-675AA495EE4F}" type="slidenum">
              <a:rPr lang="fr-CA" smtClean="0"/>
              <a:t>16</a:t>
            </a:fld>
            <a:endParaRPr lang="fr-CA"/>
          </a:p>
        </p:txBody>
      </p:sp>
    </p:spTree>
    <p:extLst>
      <p:ext uri="{BB962C8B-B14F-4D97-AF65-F5344CB8AC3E}">
        <p14:creationId xmlns:p14="http://schemas.microsoft.com/office/powerpoint/2010/main" val="1437222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4525761-97B3-4E17-8BA7-675AA495EE4F}" type="slidenum">
              <a:rPr lang="fr-CA" smtClean="0"/>
              <a:t>17</a:t>
            </a:fld>
            <a:endParaRPr lang="fr-CA"/>
          </a:p>
        </p:txBody>
      </p:sp>
    </p:spTree>
    <p:extLst>
      <p:ext uri="{BB962C8B-B14F-4D97-AF65-F5344CB8AC3E}">
        <p14:creationId xmlns:p14="http://schemas.microsoft.com/office/powerpoint/2010/main" val="117849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4525761-97B3-4E17-8BA7-675AA495EE4F}" type="slidenum">
              <a:rPr lang="fr-CA" smtClean="0"/>
              <a:t>2</a:t>
            </a:fld>
            <a:endParaRPr lang="fr-CA"/>
          </a:p>
        </p:txBody>
      </p:sp>
    </p:spTree>
    <p:extLst>
      <p:ext uri="{BB962C8B-B14F-4D97-AF65-F5344CB8AC3E}">
        <p14:creationId xmlns:p14="http://schemas.microsoft.com/office/powerpoint/2010/main" val="55720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4525761-97B3-4E17-8BA7-675AA495EE4F}" type="slidenum">
              <a:rPr lang="fr-CA" smtClean="0"/>
              <a:t>3</a:t>
            </a:fld>
            <a:endParaRPr lang="fr-CA"/>
          </a:p>
        </p:txBody>
      </p:sp>
    </p:spTree>
    <p:extLst>
      <p:ext uri="{BB962C8B-B14F-4D97-AF65-F5344CB8AC3E}">
        <p14:creationId xmlns:p14="http://schemas.microsoft.com/office/powerpoint/2010/main" val="1517464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4525761-97B3-4E17-8BA7-675AA495EE4F}" type="slidenum">
              <a:rPr lang="fr-CA" smtClean="0"/>
              <a:t>4</a:t>
            </a:fld>
            <a:endParaRPr lang="fr-CA"/>
          </a:p>
        </p:txBody>
      </p:sp>
    </p:spTree>
    <p:extLst>
      <p:ext uri="{BB962C8B-B14F-4D97-AF65-F5344CB8AC3E}">
        <p14:creationId xmlns:p14="http://schemas.microsoft.com/office/powerpoint/2010/main" val="348284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4525761-97B3-4E17-8BA7-675AA495EE4F}" type="slidenum">
              <a:rPr lang="fr-CA" smtClean="0"/>
              <a:t>5</a:t>
            </a:fld>
            <a:endParaRPr lang="fr-CA"/>
          </a:p>
        </p:txBody>
      </p:sp>
    </p:spTree>
    <p:extLst>
      <p:ext uri="{BB962C8B-B14F-4D97-AF65-F5344CB8AC3E}">
        <p14:creationId xmlns:p14="http://schemas.microsoft.com/office/powerpoint/2010/main" val="176907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4525761-97B3-4E17-8BA7-675AA495EE4F}" type="slidenum">
              <a:rPr lang="fr-CA" smtClean="0"/>
              <a:t>6</a:t>
            </a:fld>
            <a:endParaRPr lang="fr-CA"/>
          </a:p>
        </p:txBody>
      </p:sp>
    </p:spTree>
    <p:extLst>
      <p:ext uri="{BB962C8B-B14F-4D97-AF65-F5344CB8AC3E}">
        <p14:creationId xmlns:p14="http://schemas.microsoft.com/office/powerpoint/2010/main" val="374644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Guylaine </a:t>
            </a:r>
          </a:p>
        </p:txBody>
      </p:sp>
      <p:sp>
        <p:nvSpPr>
          <p:cNvPr id="4" name="Espace réservé du numéro de diapositive 3"/>
          <p:cNvSpPr>
            <a:spLocks noGrp="1"/>
          </p:cNvSpPr>
          <p:nvPr>
            <p:ph type="sldNum" sz="quarter" idx="10"/>
          </p:nvPr>
        </p:nvSpPr>
        <p:spPr/>
        <p:txBody>
          <a:bodyPr/>
          <a:lstStyle/>
          <a:p>
            <a:fld id="{04525761-97B3-4E17-8BA7-675AA495EE4F}" type="slidenum">
              <a:rPr lang="fr-CA" smtClean="0"/>
              <a:t>7</a:t>
            </a:fld>
            <a:endParaRPr lang="fr-CA"/>
          </a:p>
        </p:txBody>
      </p:sp>
    </p:spTree>
    <p:extLst>
      <p:ext uri="{BB962C8B-B14F-4D97-AF65-F5344CB8AC3E}">
        <p14:creationId xmlns:p14="http://schemas.microsoft.com/office/powerpoint/2010/main" val="96528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4525761-97B3-4E17-8BA7-675AA495EE4F}" type="slidenum">
              <a:rPr lang="fr-CA" smtClean="0"/>
              <a:t>9</a:t>
            </a:fld>
            <a:endParaRPr lang="fr-CA"/>
          </a:p>
        </p:txBody>
      </p:sp>
    </p:spTree>
    <p:extLst>
      <p:ext uri="{BB962C8B-B14F-4D97-AF65-F5344CB8AC3E}">
        <p14:creationId xmlns:p14="http://schemas.microsoft.com/office/powerpoint/2010/main" val="3968571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1100" b="1" dirty="0">
              <a:solidFill>
                <a:srgbClr val="FFFF00"/>
              </a:solidFill>
            </a:endParaRPr>
          </a:p>
        </p:txBody>
      </p:sp>
      <p:sp>
        <p:nvSpPr>
          <p:cNvPr id="4" name="Espace réservé du numéro de diapositive 3"/>
          <p:cNvSpPr>
            <a:spLocks noGrp="1"/>
          </p:cNvSpPr>
          <p:nvPr>
            <p:ph type="sldNum" sz="quarter" idx="10"/>
          </p:nvPr>
        </p:nvSpPr>
        <p:spPr/>
        <p:txBody>
          <a:bodyPr/>
          <a:lstStyle/>
          <a:p>
            <a:fld id="{04525761-97B3-4E17-8BA7-675AA495EE4F}" type="slidenum">
              <a:rPr lang="fr-CA" smtClean="0"/>
              <a:t>10</a:t>
            </a:fld>
            <a:endParaRPr lang="fr-CA"/>
          </a:p>
        </p:txBody>
      </p:sp>
    </p:spTree>
    <p:extLst>
      <p:ext uri="{BB962C8B-B14F-4D97-AF65-F5344CB8AC3E}">
        <p14:creationId xmlns:p14="http://schemas.microsoft.com/office/powerpoint/2010/main" val="2493218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fr-FR"/>
              <a:t>Modifiez le style du titre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047EF28-9CD4-4256-9504-846EAC4373DB}" type="datetimeFigureOut">
              <a:rPr lang="fr-CA" smtClean="0"/>
              <a:t>2023-12-27</a:t>
            </a:fld>
            <a:endParaRPr lang="fr-CA"/>
          </a:p>
        </p:txBody>
      </p:sp>
      <p:sp>
        <p:nvSpPr>
          <p:cNvPr id="5" name="Footer Placeholder 4"/>
          <p:cNvSpPr>
            <a:spLocks noGrp="1"/>
          </p:cNvSpPr>
          <p:nvPr>
            <p:ph type="ftr" sz="quarter" idx="11"/>
          </p:nvPr>
        </p:nvSpPr>
        <p:spPr>
          <a:xfrm>
            <a:off x="1174044" y="5357592"/>
            <a:ext cx="5034845" cy="365125"/>
          </a:xfrm>
        </p:spPr>
        <p:txBody>
          <a:bodyPr/>
          <a:lstStyle/>
          <a:p>
            <a:endParaRPr lang="fr-C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D2506D8-B7AA-47E0-8DC1-857EA241EC51}" type="slidenum">
              <a:rPr lang="fr-CA" smtClean="0"/>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047EF28-9CD4-4256-9504-846EAC4373DB}" type="datetimeFigureOut">
              <a:rPr lang="fr-CA" smtClean="0"/>
              <a:t>2023-12-27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D2506D8-B7AA-47E0-8DC1-857EA241EC51}"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047EF28-9CD4-4256-9504-846EAC4373DB}" type="datetimeFigureOut">
              <a:rPr lang="fr-CA" smtClean="0"/>
              <a:t>2023-12-27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D2506D8-B7AA-47E0-8DC1-857EA241EC51}"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047EF28-9CD4-4256-9504-846EAC4373DB}" type="datetimeFigureOut">
              <a:rPr lang="fr-CA" smtClean="0"/>
              <a:t>2023-12-27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D2506D8-B7AA-47E0-8DC1-857EA241EC51}"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fr-FR"/>
              <a:t>Modifiez le style du titre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047EF28-9CD4-4256-9504-846EAC4373DB}" type="datetimeFigureOut">
              <a:rPr lang="fr-CA" smtClean="0"/>
              <a:t>2023-12-27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D2506D8-B7AA-47E0-8DC1-857EA241EC51}" type="slidenum">
              <a:rPr lang="fr-CA" smtClean="0"/>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5" name="Date Placeholder 4"/>
          <p:cNvSpPr>
            <a:spLocks noGrp="1"/>
          </p:cNvSpPr>
          <p:nvPr>
            <p:ph type="dt" sz="half" idx="10"/>
          </p:nvPr>
        </p:nvSpPr>
        <p:spPr/>
        <p:txBody>
          <a:bodyPr/>
          <a:lstStyle/>
          <a:p>
            <a:fld id="{D047EF28-9CD4-4256-9504-846EAC4373DB}" type="datetimeFigureOut">
              <a:rPr lang="fr-CA" smtClean="0"/>
              <a:t>2023-12-27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D2506D8-B7AA-47E0-8DC1-857EA241EC51}" type="slidenum">
              <a:rPr lang="fr-CA" smtClean="0"/>
              <a:t>‹N°›</a:t>
            </a:fld>
            <a:endParaRPr lang="fr-CA"/>
          </a:p>
        </p:txBody>
      </p:sp>
      <p:sp>
        <p:nvSpPr>
          <p:cNvPr id="9" name="Content Placeholder 8"/>
          <p:cNvSpPr>
            <a:spLocks noGrp="1"/>
          </p:cNvSpPr>
          <p:nvPr>
            <p:ph sz="quarter" idx="13"/>
          </p:nvPr>
        </p:nvSpPr>
        <p:spPr>
          <a:xfrm>
            <a:off x="1298448" y="2121407"/>
            <a:ext cx="3200400" cy="360273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7" name="Date Placeholder 6"/>
          <p:cNvSpPr>
            <a:spLocks noGrp="1"/>
          </p:cNvSpPr>
          <p:nvPr>
            <p:ph type="dt" sz="half" idx="10"/>
          </p:nvPr>
        </p:nvSpPr>
        <p:spPr/>
        <p:txBody>
          <a:bodyPr/>
          <a:lstStyle/>
          <a:p>
            <a:fld id="{D047EF28-9CD4-4256-9504-846EAC4373DB}" type="datetimeFigureOut">
              <a:rPr lang="fr-CA" smtClean="0"/>
              <a:t>2023-12-27</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7D2506D8-B7AA-47E0-8DC1-857EA241EC51}" type="slidenum">
              <a:rPr lang="fr-CA" smtClean="0"/>
              <a:t>‹N°›</a:t>
            </a:fld>
            <a:endParaRPr lang="fr-CA"/>
          </a:p>
        </p:txBody>
      </p:sp>
      <p:sp>
        <p:nvSpPr>
          <p:cNvPr id="11" name="Content Placeholder 10"/>
          <p:cNvSpPr>
            <a:spLocks noGrp="1"/>
          </p:cNvSpPr>
          <p:nvPr>
            <p:ph sz="quarter" idx="13"/>
          </p:nvPr>
        </p:nvSpPr>
        <p:spPr>
          <a:xfrm>
            <a:off x="1298448" y="2944368"/>
            <a:ext cx="3227832" cy="27797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D047EF28-9CD4-4256-9504-846EAC4373DB}" type="datetimeFigureOut">
              <a:rPr lang="fr-CA" smtClean="0"/>
              <a:t>2023-12-27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7D2506D8-B7AA-47E0-8DC1-857EA241EC51}"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7EF28-9CD4-4256-9504-846EAC4373DB}" type="datetimeFigureOut">
              <a:rPr lang="fr-CA" smtClean="0"/>
              <a:t>2023-12-27</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7D2506D8-B7AA-47E0-8DC1-857EA241EC51}"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fr-FR"/>
              <a:t>Modifiez le style du titre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rot="60000">
            <a:off x="6341698" y="5885672"/>
            <a:ext cx="1213821" cy="365125"/>
          </a:xfrm>
        </p:spPr>
        <p:txBody>
          <a:bodyPr/>
          <a:lstStyle/>
          <a:p>
            <a:fld id="{D047EF28-9CD4-4256-9504-846EAC4373DB}" type="datetimeFigureOut">
              <a:rPr lang="fr-CA" smtClean="0"/>
              <a:t>2023-12-27</a:t>
            </a:fld>
            <a:endParaRPr lang="fr-CA"/>
          </a:p>
        </p:txBody>
      </p:sp>
      <p:sp>
        <p:nvSpPr>
          <p:cNvPr id="6" name="Footer Placeholder 5"/>
          <p:cNvSpPr>
            <a:spLocks noGrp="1"/>
          </p:cNvSpPr>
          <p:nvPr>
            <p:ph type="ftr" sz="quarter" idx="11"/>
          </p:nvPr>
        </p:nvSpPr>
        <p:spPr>
          <a:xfrm rot="-60000">
            <a:off x="914554" y="5829261"/>
            <a:ext cx="3522607" cy="365125"/>
          </a:xfrm>
        </p:spPr>
        <p:txBody>
          <a:bodyPr/>
          <a:lstStyle/>
          <a:p>
            <a:endParaRPr lang="fr-CA"/>
          </a:p>
        </p:txBody>
      </p:sp>
      <p:sp>
        <p:nvSpPr>
          <p:cNvPr id="7" name="Slide Number Placeholder 6"/>
          <p:cNvSpPr>
            <a:spLocks noGrp="1"/>
          </p:cNvSpPr>
          <p:nvPr>
            <p:ph type="sldNum" sz="quarter" idx="12"/>
          </p:nvPr>
        </p:nvSpPr>
        <p:spPr>
          <a:xfrm rot="60000">
            <a:off x="7557313" y="5896961"/>
            <a:ext cx="554023" cy="365125"/>
          </a:xfrm>
        </p:spPr>
        <p:txBody>
          <a:bodyPr/>
          <a:lstStyle/>
          <a:p>
            <a:fld id="{7D2506D8-B7AA-47E0-8DC1-857EA241EC51}"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rot="60000">
            <a:off x="6345936" y="5888737"/>
            <a:ext cx="1213821" cy="365125"/>
          </a:xfrm>
        </p:spPr>
        <p:txBody>
          <a:bodyPr/>
          <a:lstStyle/>
          <a:p>
            <a:fld id="{D047EF28-9CD4-4256-9504-846EAC4373DB}" type="datetimeFigureOut">
              <a:rPr lang="fr-CA" smtClean="0"/>
              <a:t>2023-12-27</a:t>
            </a:fld>
            <a:endParaRPr lang="fr-CA"/>
          </a:p>
        </p:txBody>
      </p:sp>
      <p:sp>
        <p:nvSpPr>
          <p:cNvPr id="6" name="Footer Placeholder 5"/>
          <p:cNvSpPr>
            <a:spLocks noGrp="1"/>
          </p:cNvSpPr>
          <p:nvPr>
            <p:ph type="ftr" sz="quarter" idx="11"/>
          </p:nvPr>
        </p:nvSpPr>
        <p:spPr>
          <a:xfrm rot="-60000">
            <a:off x="914569" y="5831037"/>
            <a:ext cx="3319043" cy="365125"/>
          </a:xfrm>
        </p:spPr>
        <p:txBody>
          <a:bodyPr/>
          <a:lstStyle/>
          <a:p>
            <a:endParaRPr lang="fr-CA"/>
          </a:p>
        </p:txBody>
      </p:sp>
      <p:sp>
        <p:nvSpPr>
          <p:cNvPr id="7" name="Slide Number Placeholder 6"/>
          <p:cNvSpPr>
            <a:spLocks noGrp="1"/>
          </p:cNvSpPr>
          <p:nvPr>
            <p:ph type="sldNum" sz="quarter" idx="12"/>
          </p:nvPr>
        </p:nvSpPr>
        <p:spPr>
          <a:xfrm rot="60000">
            <a:off x="7562089" y="5900026"/>
            <a:ext cx="554023" cy="365125"/>
          </a:xfrm>
        </p:spPr>
        <p:txBody>
          <a:bodyPr/>
          <a:lstStyle/>
          <a:p>
            <a:fld id="{7D2506D8-B7AA-47E0-8DC1-857EA241EC51}"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047EF28-9CD4-4256-9504-846EAC4373DB}" type="datetimeFigureOut">
              <a:rPr lang="fr-CA" smtClean="0"/>
              <a:t>2023-12-27</a:t>
            </a:fld>
            <a:endParaRPr lang="fr-C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fr-C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D2506D8-B7AA-47E0-8DC1-857EA241EC51}"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scienceshumaines.com/qu-est-ce-qu-un-bon-prof_fr_14908.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satMod val="140000"/>
                <a:lumMod val="50000"/>
              </a:schemeClr>
              <a:schemeClr val="bg2">
                <a:tint val="95000"/>
                <a:satMod val="180000"/>
                <a:lumMod val="160000"/>
              </a:schemeClr>
            </a:duotone>
            <a:extLst>
              <a:ext uri="{BEBA8EAE-BF5A-486C-A8C5-ECC9F3942E4B}">
                <a14:imgProps xmlns:a14="http://schemas.microsoft.com/office/drawing/2010/main">
                  <a14:imgLayer r:embed="rId4">
                    <a14:imgEffect>
                      <a14:colorTemperature colorTemp="10750"/>
                    </a14:imgEffect>
                  </a14:imgLayer>
                </a14:imgProps>
              </a:ext>
            </a:extLst>
          </a:blip>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555762" y="390362"/>
            <a:ext cx="6332458" cy="1781149"/>
          </a:xfrm>
        </p:spPr>
        <p:txBody>
          <a:bodyPr>
            <a:normAutofit/>
          </a:bodyPr>
          <a:lstStyle/>
          <a:p>
            <a:r>
              <a:rPr lang="fr-CA" sz="3200" dirty="0"/>
              <a:t>L’enseignement explicite </a:t>
            </a:r>
            <a:br>
              <a:rPr lang="fr-CA" sz="3200" dirty="0"/>
            </a:br>
            <a:r>
              <a:rPr lang="fr-CA" sz="3200" dirty="0"/>
              <a:t>en arts plastiques  </a:t>
            </a:r>
          </a:p>
        </p:txBody>
      </p:sp>
      <p:sp>
        <p:nvSpPr>
          <p:cNvPr id="3" name="ZoneTexte 2"/>
          <p:cNvSpPr txBox="1"/>
          <p:nvPr/>
        </p:nvSpPr>
        <p:spPr>
          <a:xfrm>
            <a:off x="251520" y="6086255"/>
            <a:ext cx="8100392" cy="523220"/>
          </a:xfrm>
          <a:prstGeom prst="rect">
            <a:avLst/>
          </a:prstGeom>
          <a:noFill/>
        </p:spPr>
        <p:txBody>
          <a:bodyPr wrap="square" rtlCol="0">
            <a:spAutoFit/>
          </a:bodyPr>
          <a:lstStyle/>
          <a:p>
            <a:r>
              <a:rPr lang="fr-CA" sz="1400" dirty="0">
                <a:solidFill>
                  <a:schemeClr val="bg1"/>
                </a:solidFill>
              </a:rPr>
              <a:t>Élaboration: Eve Thomas, conseillère pédagogique, Commission scolaire des Laurentides, novembre 2015</a:t>
            </a:r>
          </a:p>
          <a:p>
            <a:pPr algn="ctr"/>
            <a:r>
              <a:rPr lang="fr-CA" sz="1400" dirty="0">
                <a:solidFill>
                  <a:schemeClr val="bg1"/>
                </a:solidFill>
              </a:rPr>
              <a:t>Adaptation : Alice Fournier, Guylaine Jacques , Élyse Mathieu et Eve Thomas,  automne 2017</a:t>
            </a:r>
          </a:p>
        </p:txBody>
      </p:sp>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11045">
            <a:off x="1435515" y="2337401"/>
            <a:ext cx="2177526" cy="1250428"/>
          </a:xfrm>
          <a:prstGeom prst="rect">
            <a:avLst/>
          </a:prstGeom>
          <a:ln w="28575">
            <a:solidFill>
              <a:schemeClr val="tx1"/>
            </a:solidFill>
            <a:miter lim="800000"/>
            <a:headEnd/>
            <a:tailEnd/>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6" name="Image 5" descr="C:\Users\thomase\AppData\Local\Microsoft\Windows\Temporary Internet Files\Content.IE5\14LIJ81Y\masks-40963_960_720[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37021">
            <a:off x="2797584" y="2397865"/>
            <a:ext cx="515739" cy="569651"/>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02745">
            <a:off x="5350648" y="2402503"/>
            <a:ext cx="2043104" cy="1148543"/>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Image 4"/>
          <p:cNvPicPr>
            <a:picLocks noChangeAspect="1"/>
          </p:cNvPicPr>
          <p:nvPr/>
        </p:nvPicPr>
        <p:blipFill>
          <a:blip r:embed="rId8"/>
          <a:stretch>
            <a:fillRect/>
          </a:stretch>
        </p:blipFill>
        <p:spPr>
          <a:xfrm>
            <a:off x="4619124" y="3676826"/>
            <a:ext cx="1899378" cy="1408358"/>
          </a:xfrm>
          <a:prstGeom prst="rect">
            <a:avLst/>
          </a:prstGeom>
          <a:ln w="19050">
            <a:solidFill>
              <a:schemeClr val="tx1"/>
            </a:solidFill>
          </a:ln>
        </p:spPr>
      </p:pic>
      <p:pic>
        <p:nvPicPr>
          <p:cNvPr id="12" name="Imag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59034" y="3684829"/>
            <a:ext cx="1842906" cy="1405485"/>
          </a:xfrm>
          <a:prstGeom prst="rect">
            <a:avLst/>
          </a:prstGeom>
          <a:ln w="28575">
            <a:solidFill>
              <a:schemeClr val="tx1"/>
            </a:solidFill>
          </a:ln>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9433" y="5229200"/>
            <a:ext cx="60483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481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1640" y="1772816"/>
            <a:ext cx="6768752" cy="3456384"/>
          </a:xfrm>
        </p:spPr>
        <p:txBody>
          <a:bodyPr>
            <a:normAutofit fontScale="25000" lnSpcReduction="20000"/>
          </a:bodyPr>
          <a:lstStyle/>
          <a:p>
            <a:pPr marL="0" indent="0" algn="just">
              <a:buNone/>
            </a:pPr>
            <a:r>
              <a:rPr lang="fr-CA" sz="7200" b="1" dirty="0"/>
              <a:t>L’enseignant favorise l’activation des connaissances antérieures chez ses élèves.</a:t>
            </a:r>
          </a:p>
          <a:p>
            <a:pPr marL="0" indent="0" algn="just">
              <a:buNone/>
            </a:pPr>
            <a:endParaRPr lang="fr-CA" sz="7200" dirty="0"/>
          </a:p>
          <a:p>
            <a:pPr marL="0" indent="0" algn="just">
              <a:buNone/>
            </a:pPr>
            <a:r>
              <a:rPr lang="fr-CA" sz="7200" i="1" dirty="0"/>
              <a:t>Par exemple:</a:t>
            </a:r>
          </a:p>
          <a:p>
            <a:pPr marL="0" indent="0" algn="just">
              <a:buNone/>
            </a:pPr>
            <a:endParaRPr lang="fr-CA" sz="7200" dirty="0"/>
          </a:p>
          <a:p>
            <a:pPr marL="0" indent="0" algn="just">
              <a:buNone/>
            </a:pPr>
            <a:r>
              <a:rPr lang="fr-CA" sz="7200" i="1" dirty="0"/>
              <a:t>- </a:t>
            </a:r>
            <a:r>
              <a:rPr lang="fr-CA" sz="7200" b="1" i="1" dirty="0"/>
              <a:t>en arts plastiques</a:t>
            </a:r>
            <a:r>
              <a:rPr lang="fr-CA" sz="7200" i="1" dirty="0"/>
              <a:t>: l’enseignant demande aux élèves ce qu’ils connaissent du langage plastique, lignes, formes, couleur… Qu’est-ce qu’une ligne? etc. Et il leur demande ce qu’ils savent de la technique du dessin.</a:t>
            </a:r>
          </a:p>
          <a:p>
            <a:pPr marL="0" indent="0" algn="just">
              <a:buNone/>
            </a:pPr>
            <a:endParaRPr lang="fr-CA" sz="7200" dirty="0"/>
          </a:p>
          <a:p>
            <a:pPr marL="0" indent="0" algn="just">
              <a:buNone/>
            </a:pPr>
            <a:r>
              <a:rPr lang="fr-CA" sz="7200" dirty="0"/>
              <a:t>«Cette étape est essentielle et consiste à réactiver certaines connaissances requises pour comprendre et acquérir une nouvelle notion et à prendre conscience des conceptions erronées de certains élèves afin de les désamorcer.»</a:t>
            </a:r>
            <a:r>
              <a:rPr lang="fr-CA" sz="7200" baseline="30000" dirty="0"/>
              <a:t>1</a:t>
            </a:r>
          </a:p>
          <a:p>
            <a:pPr marL="0" indent="0">
              <a:buNone/>
            </a:pPr>
            <a:endParaRPr lang="fr-CA" sz="2800" i="1" dirty="0"/>
          </a:p>
          <a:p>
            <a:pPr marL="0" indent="0">
              <a:buNone/>
            </a:pPr>
            <a:endParaRPr lang="fr-CA" sz="2800" i="1" dirty="0"/>
          </a:p>
          <a:p>
            <a:pPr marL="0" indent="0">
              <a:buNone/>
            </a:pPr>
            <a:r>
              <a:rPr lang="fr-CA" sz="2300" baseline="30000" dirty="0"/>
              <a:t>1</a:t>
            </a:r>
            <a:r>
              <a:rPr lang="fr-CA" sz="2300" dirty="0"/>
              <a:t>Carpentier, G., Villeneuve-Lapointe, M., </a:t>
            </a:r>
            <a:r>
              <a:rPr lang="fr-CA" sz="2300" i="1" dirty="0"/>
              <a:t>Les connaissances antérieures</a:t>
            </a:r>
            <a:r>
              <a:rPr lang="fr-CA" sz="2300" dirty="0"/>
              <a:t>, Vivre le primaire, vol. 28, numéro 3, automne 2015, p. 98 </a:t>
            </a:r>
          </a:p>
        </p:txBody>
      </p:sp>
      <p:sp>
        <p:nvSpPr>
          <p:cNvPr id="4" name="Titre 1"/>
          <p:cNvSpPr>
            <a:spLocks noGrp="1"/>
          </p:cNvSpPr>
          <p:nvPr>
            <p:ph type="title"/>
          </p:nvPr>
        </p:nvSpPr>
        <p:spPr>
          <a:xfrm>
            <a:off x="1095023" y="817583"/>
            <a:ext cx="6965245" cy="883226"/>
          </a:xfrm>
        </p:spPr>
        <p:txBody>
          <a:bodyPr>
            <a:normAutofit/>
          </a:bodyPr>
          <a:lstStyle/>
          <a:p>
            <a:r>
              <a:rPr lang="fr-CA" sz="3200" dirty="0"/>
              <a:t>Suite… Mise en situation</a:t>
            </a:r>
          </a:p>
        </p:txBody>
      </p:sp>
    </p:spTree>
    <p:extLst>
      <p:ext uri="{BB962C8B-B14F-4D97-AF65-F5344CB8AC3E}">
        <p14:creationId xmlns:p14="http://schemas.microsoft.com/office/powerpoint/2010/main" val="18912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817583"/>
            <a:ext cx="6933361" cy="883226"/>
          </a:xfrm>
        </p:spPr>
        <p:txBody>
          <a:bodyPr>
            <a:normAutofit/>
          </a:bodyPr>
          <a:lstStyle/>
          <a:p>
            <a:r>
              <a:rPr lang="fr-CA" sz="3200" dirty="0"/>
              <a:t>B. </a:t>
            </a:r>
            <a:r>
              <a:rPr lang="fr-CA" sz="3100" dirty="0"/>
              <a:t>Expérience d’apprentissage</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0278" y="1484784"/>
            <a:ext cx="6238066" cy="4708733"/>
          </a:xfrm>
        </p:spPr>
      </p:pic>
      <p:sp>
        <p:nvSpPr>
          <p:cNvPr id="5" name="ZoneTexte 4"/>
          <p:cNvSpPr txBox="1"/>
          <p:nvPr/>
        </p:nvSpPr>
        <p:spPr>
          <a:xfrm>
            <a:off x="2843808" y="6309320"/>
            <a:ext cx="3096344" cy="369332"/>
          </a:xfrm>
          <a:prstGeom prst="rect">
            <a:avLst/>
          </a:prstGeom>
          <a:noFill/>
        </p:spPr>
        <p:txBody>
          <a:bodyPr wrap="square" rtlCol="0">
            <a:spAutoFit/>
          </a:bodyPr>
          <a:lstStyle/>
          <a:p>
            <a:r>
              <a:rPr lang="fr-CA" dirty="0"/>
              <a:t>Source: Gauthier et al. (2013)</a:t>
            </a:r>
          </a:p>
        </p:txBody>
      </p:sp>
    </p:spTree>
    <p:extLst>
      <p:ext uri="{BB962C8B-B14F-4D97-AF65-F5344CB8AC3E}">
        <p14:creationId xmlns:p14="http://schemas.microsoft.com/office/powerpoint/2010/main" val="76228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4943" y="549903"/>
            <a:ext cx="6965245" cy="1202485"/>
          </a:xfrm>
        </p:spPr>
        <p:txBody>
          <a:bodyPr>
            <a:normAutofit/>
          </a:bodyPr>
          <a:lstStyle/>
          <a:p>
            <a:r>
              <a:rPr lang="fr-CA" sz="4000" dirty="0"/>
              <a:t>B. Expérience d’apprentissage</a:t>
            </a:r>
          </a:p>
        </p:txBody>
      </p:sp>
      <p:sp>
        <p:nvSpPr>
          <p:cNvPr id="3" name="Espace réservé du contenu 2"/>
          <p:cNvSpPr>
            <a:spLocks noGrp="1"/>
          </p:cNvSpPr>
          <p:nvPr>
            <p:ph idx="1"/>
          </p:nvPr>
        </p:nvSpPr>
        <p:spPr>
          <a:xfrm>
            <a:off x="971600" y="1484784"/>
            <a:ext cx="7301771" cy="4608512"/>
          </a:xfrm>
        </p:spPr>
        <p:txBody>
          <a:bodyPr>
            <a:normAutofit fontScale="92500" lnSpcReduction="10000"/>
          </a:bodyPr>
          <a:lstStyle/>
          <a:p>
            <a:pPr marL="0" indent="0">
              <a:buNone/>
            </a:pPr>
            <a:r>
              <a:rPr lang="fr-CA" sz="2800" dirty="0">
                <a:latin typeface="+mj-lt"/>
              </a:rPr>
              <a:t>Étape 1 - Modelage</a:t>
            </a:r>
          </a:p>
          <a:p>
            <a:pPr marL="0" indent="0">
              <a:buNone/>
            </a:pPr>
            <a:r>
              <a:rPr lang="fr-CA" b="1" dirty="0"/>
              <a:t>L’enseignant explique les apprentissage ciblés en mettant un haut-parleur sur sa pensée. Il nomme à haute voix le processus cognitif qui se déroule dans sa tête. Il établit des liens entre les connaissances antérieures des élèves et les nouveaux apprentissages à faire.</a:t>
            </a:r>
          </a:p>
          <a:p>
            <a:pPr marL="0" indent="0">
              <a:buNone/>
            </a:pPr>
            <a:r>
              <a:rPr lang="fr-CA" i="1" dirty="0"/>
              <a:t>Par exemple:</a:t>
            </a:r>
          </a:p>
          <a:p>
            <a:pPr>
              <a:buFontTx/>
              <a:buChar char="-"/>
            </a:pPr>
            <a:r>
              <a:rPr lang="fr-CA" b="1" i="1" dirty="0"/>
              <a:t>en arts plastiques</a:t>
            </a:r>
            <a:r>
              <a:rPr lang="fr-CA" i="1" dirty="0"/>
              <a:t>: l’enseignant dessine et explique les différentes caractéristiques des lignes (courte, longue, large, étroite, courbes, droites, etc. Il dit «je trace ici une ligne étroite, tandis que je trace ici une ligne large, etc.» Ou encore, «si je trace une ligne d’un point à un autre, je fais une liaison car je lie les points entre eux.»</a:t>
            </a:r>
          </a:p>
          <a:p>
            <a:pPr>
              <a:buFontTx/>
              <a:buChar char="-"/>
            </a:pPr>
            <a:endParaRPr lang="fr-CA" i="1" dirty="0"/>
          </a:p>
          <a:p>
            <a:pPr>
              <a:buFontTx/>
              <a:buChar char="-"/>
            </a:pPr>
            <a:endParaRPr lang="fr-CA" i="1" dirty="0"/>
          </a:p>
          <a:p>
            <a:pPr marL="0" indent="0">
              <a:buNone/>
            </a:pPr>
            <a:endParaRPr lang="fr-CA" i="1" dirty="0"/>
          </a:p>
          <a:p>
            <a:pPr marL="0" indent="0">
              <a:buNone/>
            </a:pPr>
            <a:endParaRPr lang="fr-CA" sz="1700" dirty="0"/>
          </a:p>
          <a:p>
            <a:endParaRPr lang="fr-CA" dirty="0"/>
          </a:p>
        </p:txBody>
      </p:sp>
      <p:pic>
        <p:nvPicPr>
          <p:cNvPr id="4" name="Shape 200"/>
          <p:cNvPicPr preferRelativeResize="0"/>
          <p:nvPr/>
        </p:nvPicPr>
        <p:blipFill rotWithShape="1">
          <a:blip r:embed="rId3">
            <a:alphaModFix/>
          </a:blip>
          <a:srcRect t="8659" r="15254" b="14506"/>
          <a:stretch/>
        </p:blipFill>
        <p:spPr>
          <a:xfrm rot="5400000">
            <a:off x="7522337" y="5467657"/>
            <a:ext cx="568476" cy="687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233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1259632" y="836712"/>
            <a:ext cx="7056784" cy="2088231"/>
          </a:xfrm>
          <a:prstGeom prst="rect">
            <a:avLst/>
          </a:prstGeom>
          <a:noFill/>
          <a:ln>
            <a:noFill/>
          </a:ln>
        </p:spPr>
        <p:txBody>
          <a:bodyPr lIns="91425" tIns="45700" rIns="91425" bIns="45700" anchor="ctr" anchorCtr="0">
            <a:noAutofit/>
          </a:bodyPr>
          <a:lstStyle/>
          <a:p>
            <a:pPr lvl="0" algn="l">
              <a:spcBef>
                <a:spcPct val="20000"/>
              </a:spcBef>
              <a:buClr>
                <a:srgbClr val="71685A"/>
              </a:buClr>
              <a:buSzPct val="85000"/>
            </a:pPr>
            <a:r>
              <a:rPr lang="fr-CA" sz="3200" b="1" dirty="0">
                <a:latin typeface="Calibri"/>
                <a:ea typeface="Calibri"/>
                <a:cs typeface="Calibri"/>
              </a:rPr>
              <a:t>… Suite Modelage</a:t>
            </a:r>
            <a:br>
              <a:rPr lang="fr-CA" sz="3200" dirty="0">
                <a:latin typeface="Calibri"/>
                <a:ea typeface="Calibri"/>
                <a:cs typeface="Calibri"/>
              </a:rPr>
            </a:br>
            <a:r>
              <a:rPr lang="fr-CA" sz="2400" dirty="0">
                <a:latin typeface="+mn-lt"/>
                <a:ea typeface="+mn-ea"/>
                <a:cs typeface="+mn-cs"/>
              </a:rPr>
              <a:t>L’enseignant donne des exemples et contre-exemples.</a:t>
            </a:r>
            <a:r>
              <a:rPr lang="fr-CA" sz="2400" dirty="0">
                <a:solidFill>
                  <a:prstClr val="black"/>
                </a:solidFill>
                <a:latin typeface="Calibri"/>
                <a:ea typeface="+mn-ea"/>
                <a:cs typeface="+mn-cs"/>
              </a:rPr>
              <a:t> Il leur demande ensuite d’</a:t>
            </a:r>
            <a:r>
              <a:rPr lang="fr-CA" sz="2400" dirty="0">
                <a:solidFill>
                  <a:prstClr val="black"/>
                </a:solidFill>
                <a:latin typeface="Calibri"/>
                <a:ea typeface="Calibri"/>
                <a:cs typeface="Calibri"/>
                <a:sym typeface="Calibri"/>
              </a:rPr>
              <a:t>établi</a:t>
            </a:r>
            <a:r>
              <a:rPr lang="fr-CA" sz="2400" dirty="0">
                <a:solidFill>
                  <a:prstClr val="black"/>
                </a:solidFill>
                <a:latin typeface="Calibri"/>
                <a:ea typeface="+mn-ea"/>
                <a:cs typeface="+mn-cs"/>
              </a:rPr>
              <a:t>r des liens </a:t>
            </a:r>
            <a:r>
              <a:rPr lang="fr-CA" sz="2400" dirty="0">
                <a:solidFill>
                  <a:prstClr val="black"/>
                </a:solidFill>
                <a:latin typeface="Calibri"/>
                <a:ea typeface="Calibri"/>
                <a:cs typeface="Calibri"/>
                <a:sym typeface="Calibri"/>
              </a:rPr>
              <a:t>entre ce qu’ils </a:t>
            </a:r>
            <a:r>
              <a:rPr lang="fr-CA" sz="2400" dirty="0">
                <a:solidFill>
                  <a:prstClr val="black"/>
                </a:solidFill>
                <a:latin typeface="Calibri"/>
                <a:ea typeface="+mn-ea"/>
                <a:cs typeface="+mn-cs"/>
              </a:rPr>
              <a:t>connaissent</a:t>
            </a:r>
            <a:r>
              <a:rPr lang="fr-CA" sz="2400" dirty="0">
                <a:solidFill>
                  <a:prstClr val="black"/>
                </a:solidFill>
                <a:latin typeface="Calibri"/>
                <a:ea typeface="Calibri"/>
                <a:cs typeface="Calibri"/>
                <a:sym typeface="Calibri"/>
              </a:rPr>
              <a:t> déjà et les nouveaux apprentissages.</a:t>
            </a:r>
            <a:br>
              <a:rPr lang="fr-CA" sz="1800" i="1" dirty="0">
                <a:solidFill>
                  <a:srgbClr val="674EA7"/>
                </a:solidFill>
                <a:latin typeface="Calibri"/>
                <a:ea typeface="+mn-ea"/>
                <a:cs typeface="+mn-cs"/>
              </a:rPr>
            </a:br>
            <a:endParaRPr lang="fr-CA" sz="3200" dirty="0">
              <a:latin typeface="Calibri"/>
              <a:ea typeface="Calibri"/>
              <a:cs typeface="Calibri"/>
            </a:endParaRPr>
          </a:p>
        </p:txBody>
      </p:sp>
      <p:sp>
        <p:nvSpPr>
          <p:cNvPr id="197" name="Shape 197"/>
          <p:cNvSpPr txBox="1">
            <a:spLocks noGrp="1"/>
          </p:cNvSpPr>
          <p:nvPr>
            <p:ph type="body" idx="1"/>
          </p:nvPr>
        </p:nvSpPr>
        <p:spPr>
          <a:xfrm>
            <a:off x="1259633" y="2924943"/>
            <a:ext cx="6912768" cy="4097579"/>
          </a:xfrm>
          <a:prstGeom prst="rect">
            <a:avLst/>
          </a:prstGeom>
          <a:noFill/>
          <a:ln w="9525" cap="flat" cmpd="sng">
            <a:noFill/>
            <a:prstDash val="solid"/>
            <a:round/>
            <a:headEnd type="none" w="med" len="med"/>
            <a:tailEnd type="none" w="med" len="med"/>
          </a:ln>
        </p:spPr>
        <p:txBody>
          <a:bodyPr lIns="91425" tIns="45700" rIns="91425" bIns="45700" anchor="t" anchorCtr="0">
            <a:noAutofit/>
          </a:bodyPr>
          <a:lstStyle/>
          <a:p>
            <a:pPr marL="0" indent="0">
              <a:buNone/>
            </a:pPr>
            <a:r>
              <a:rPr lang="fr-CA" dirty="0"/>
              <a:t>Par exemple:</a:t>
            </a:r>
          </a:p>
          <a:p>
            <a:pPr marL="0" indent="0">
              <a:buNone/>
            </a:pPr>
            <a:r>
              <a:rPr lang="fr-CA" dirty="0"/>
              <a:t>- </a:t>
            </a:r>
            <a:r>
              <a:rPr lang="fr-CA" b="1" dirty="0"/>
              <a:t>en arts plastiques </a:t>
            </a:r>
            <a:r>
              <a:rPr lang="fr-CA" dirty="0"/>
              <a:t>: </a:t>
            </a:r>
            <a:r>
              <a:rPr lang="fr-CA" sz="2000" i="1" dirty="0"/>
              <a:t>L’enseignant donne quelques exemples des différentes lignes, il ajoute un effet d’estompage et questionne les élèves, «si j’estompe avec les doigts une ligne courbe, cela peut-il transformer le sens à donner ?»</a:t>
            </a:r>
          </a:p>
          <a:p>
            <a:pPr marL="139700" marR="0" lvl="0" indent="0" algn="l" rtl="0">
              <a:spcBef>
                <a:spcPts val="480"/>
              </a:spcBef>
              <a:spcAft>
                <a:spcPts val="0"/>
              </a:spcAft>
              <a:buSzPct val="58333"/>
              <a:buNone/>
            </a:pPr>
            <a:endParaRPr lang="fr-CA" sz="1400" b="1" dirty="0">
              <a:solidFill>
                <a:srgbClr val="674EA7"/>
              </a:solidFill>
            </a:endParaRPr>
          </a:p>
          <a:p>
            <a:pPr marL="139700" marR="0" lvl="0" indent="0" algn="l" rtl="0">
              <a:spcBef>
                <a:spcPts val="480"/>
              </a:spcBef>
              <a:spcAft>
                <a:spcPts val="0"/>
              </a:spcAft>
              <a:buSzPct val="58333"/>
              <a:buNone/>
            </a:pPr>
            <a:endParaRPr lang="fr-CA" sz="1400" b="1" dirty="0">
              <a:solidFill>
                <a:srgbClr val="674EA7"/>
              </a:solidFill>
            </a:endParaRPr>
          </a:p>
        </p:txBody>
      </p:sp>
      <p:pic>
        <p:nvPicPr>
          <p:cNvPr id="198" name="Shape 198"/>
          <p:cNvPicPr preferRelativeResize="0"/>
          <p:nvPr/>
        </p:nvPicPr>
        <p:blipFill rotWithShape="1">
          <a:blip r:embed="rId3">
            <a:alphaModFix/>
          </a:blip>
          <a:srcRect l="27488" t="12013" r="27537" b="17399"/>
          <a:stretch/>
        </p:blipFill>
        <p:spPr>
          <a:xfrm rot="-5400000">
            <a:off x="2526332" y="4973184"/>
            <a:ext cx="864100" cy="1150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9" name="Shape 199"/>
          <p:cNvPicPr preferRelativeResize="0"/>
          <p:nvPr/>
        </p:nvPicPr>
        <p:blipFill rotWithShape="1">
          <a:blip r:embed="rId4">
            <a:alphaModFix/>
          </a:blip>
          <a:srcRect l="37417" t="12503"/>
          <a:stretch/>
        </p:blipFill>
        <p:spPr>
          <a:xfrm rot="5400000">
            <a:off x="5548711" y="5072681"/>
            <a:ext cx="900105" cy="987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Image 1"/>
          <p:cNvPicPr>
            <a:picLocks noChangeAspect="1"/>
          </p:cNvPicPr>
          <p:nvPr/>
        </p:nvPicPr>
        <p:blipFill>
          <a:blip r:embed="rId5"/>
          <a:stretch>
            <a:fillRect/>
          </a:stretch>
        </p:blipFill>
        <p:spPr>
          <a:xfrm>
            <a:off x="7098114" y="4797638"/>
            <a:ext cx="1182727" cy="1182727"/>
          </a:xfrm>
          <a:prstGeom prst="rect">
            <a:avLst/>
          </a:prstGeom>
        </p:spPr>
      </p:pic>
    </p:spTree>
    <p:extLst>
      <p:ext uri="{BB962C8B-B14F-4D97-AF65-F5344CB8AC3E}">
        <p14:creationId xmlns:p14="http://schemas.microsoft.com/office/powerpoint/2010/main" val="385231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817583"/>
            <a:ext cx="6965245" cy="1099250"/>
          </a:xfrm>
        </p:spPr>
        <p:txBody>
          <a:bodyPr>
            <a:normAutofit/>
          </a:bodyPr>
          <a:lstStyle/>
          <a:p>
            <a:r>
              <a:rPr lang="fr-CA" sz="3200" dirty="0"/>
              <a:t>Suite B. Expérience d’apprentissage</a:t>
            </a:r>
            <a:endParaRPr lang="fr-CA" sz="1800" dirty="0"/>
          </a:p>
        </p:txBody>
      </p:sp>
      <p:sp>
        <p:nvSpPr>
          <p:cNvPr id="3" name="Espace réservé du contenu 2"/>
          <p:cNvSpPr>
            <a:spLocks noGrp="1"/>
          </p:cNvSpPr>
          <p:nvPr>
            <p:ph idx="1"/>
          </p:nvPr>
        </p:nvSpPr>
        <p:spPr>
          <a:xfrm>
            <a:off x="1115616" y="1700808"/>
            <a:ext cx="6944652" cy="4464496"/>
          </a:xfrm>
        </p:spPr>
        <p:txBody>
          <a:bodyPr>
            <a:normAutofit fontScale="25000" lnSpcReduction="20000"/>
          </a:bodyPr>
          <a:lstStyle/>
          <a:p>
            <a:pPr marL="0" indent="0">
              <a:buNone/>
            </a:pPr>
            <a:r>
              <a:rPr lang="fr-CA" sz="9600" dirty="0">
                <a:latin typeface="+mj-lt"/>
              </a:rPr>
              <a:t>Étape 2 - Pratique guidée</a:t>
            </a:r>
          </a:p>
          <a:p>
            <a:pPr marL="0" indent="0">
              <a:lnSpc>
                <a:spcPct val="80000"/>
              </a:lnSpc>
              <a:buNone/>
            </a:pPr>
            <a:endParaRPr lang="fr-CA" sz="4400" dirty="0"/>
          </a:p>
          <a:p>
            <a:pPr marL="0" indent="0">
              <a:lnSpc>
                <a:spcPct val="120000"/>
              </a:lnSpc>
              <a:buNone/>
            </a:pPr>
            <a:r>
              <a:rPr lang="fr-CA" sz="9600" dirty="0"/>
              <a:t>Les élèves expérimentent en équipes. L’enseignant observe les élèves et intervient rapidement et précisément pour s’assurer de leur compréhension. Il questionne, guide les élèves et, au besoin, ajoute des explications additionnelles. </a:t>
            </a:r>
          </a:p>
          <a:p>
            <a:pPr marL="0" indent="0">
              <a:lnSpc>
                <a:spcPct val="120000"/>
              </a:lnSpc>
              <a:buNone/>
            </a:pPr>
            <a:r>
              <a:rPr lang="fr-CA" sz="9600" dirty="0"/>
              <a:t>Les éléments clés sont  le </a:t>
            </a:r>
            <a:r>
              <a:rPr lang="fr-CA" sz="9600" b="1" dirty="0"/>
              <a:t>questionnement</a:t>
            </a:r>
            <a:r>
              <a:rPr lang="fr-CA" sz="9600" dirty="0"/>
              <a:t> et la  </a:t>
            </a:r>
            <a:r>
              <a:rPr lang="fr-CA" sz="9600" b="1" dirty="0"/>
              <a:t>rétroaction</a:t>
            </a:r>
            <a:r>
              <a:rPr lang="fr-CA" sz="9600" dirty="0"/>
              <a:t>.</a:t>
            </a:r>
          </a:p>
          <a:p>
            <a:pPr marL="0" indent="0">
              <a:lnSpc>
                <a:spcPct val="120000"/>
              </a:lnSpc>
              <a:buNone/>
            </a:pPr>
            <a:r>
              <a:rPr lang="fr-CA" sz="8000" i="1" dirty="0"/>
              <a:t>Par exemple, plutôt que de dire « avez-vous des questions? » , l’enseignant demande à un élève, «résume-nous ce que tu as compris de mes explications» ou encore «dis-moi quelles sont les étapes de travail,…»</a:t>
            </a:r>
          </a:p>
          <a:p>
            <a:pPr marL="0" indent="0">
              <a:lnSpc>
                <a:spcPct val="120000"/>
              </a:lnSpc>
              <a:buNone/>
            </a:pPr>
            <a:endParaRPr lang="fr-CA" sz="11200" dirty="0"/>
          </a:p>
        </p:txBody>
      </p:sp>
    </p:spTree>
    <p:extLst>
      <p:ext uri="{BB962C8B-B14F-4D97-AF65-F5344CB8AC3E}">
        <p14:creationId xmlns:p14="http://schemas.microsoft.com/office/powerpoint/2010/main" val="1486763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1095023" y="817581"/>
            <a:ext cx="6965244" cy="95523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Overlock"/>
              <a:buNone/>
            </a:pPr>
            <a:r>
              <a:rPr lang="fr-CA" sz="3600" dirty="0">
                <a:solidFill>
                  <a:schemeClr val="tx1"/>
                </a:solidFill>
              </a:rPr>
              <a:t>suite Étape 2- pratique guidée</a:t>
            </a:r>
            <a:endParaRPr lang="fr-CA" sz="3600" b="0" i="0" u="none" strike="noStrike" cap="none" dirty="0">
              <a:solidFill>
                <a:schemeClr val="tx1"/>
              </a:solidFill>
              <a:sym typeface="Overlock"/>
            </a:endParaRPr>
          </a:p>
        </p:txBody>
      </p:sp>
      <p:sp>
        <p:nvSpPr>
          <p:cNvPr id="214" name="Shape 214"/>
          <p:cNvSpPr txBox="1">
            <a:spLocks noGrp="1"/>
          </p:cNvSpPr>
          <p:nvPr>
            <p:ph type="body" idx="1"/>
          </p:nvPr>
        </p:nvSpPr>
        <p:spPr>
          <a:xfrm>
            <a:off x="1095023" y="1741187"/>
            <a:ext cx="7128792" cy="4061414"/>
          </a:xfrm>
          <a:prstGeom prst="rect">
            <a:avLst/>
          </a:prstGeom>
          <a:noFill/>
          <a:ln>
            <a:noFill/>
          </a:ln>
        </p:spPr>
        <p:txBody>
          <a:bodyPr lIns="91425" tIns="45700" rIns="91425" bIns="45700" anchor="t" anchorCtr="0">
            <a:noAutofit/>
          </a:bodyPr>
          <a:lstStyle/>
          <a:p>
            <a:pPr marL="0" marR="0" lvl="0" indent="0" algn="l" rtl="0">
              <a:lnSpc>
                <a:spcPct val="80000"/>
              </a:lnSpc>
              <a:spcBef>
                <a:spcPts val="232"/>
              </a:spcBef>
              <a:spcAft>
                <a:spcPts val="0"/>
              </a:spcAft>
              <a:buNone/>
            </a:pPr>
            <a:endParaRPr lang="fr-CA" sz="1050" b="1" i="0" u="none" strike="noStrike" cap="none" dirty="0">
              <a:solidFill>
                <a:schemeClr val="tx1"/>
              </a:solidFill>
              <a:sym typeface="Calibri"/>
            </a:endParaRPr>
          </a:p>
          <a:p>
            <a:pPr marL="0" marR="0" lvl="0" indent="0" algn="l" rtl="0">
              <a:lnSpc>
                <a:spcPct val="80000"/>
              </a:lnSpc>
              <a:spcBef>
                <a:spcPts val="372"/>
              </a:spcBef>
              <a:spcAft>
                <a:spcPts val="0"/>
              </a:spcAft>
              <a:buClr>
                <a:schemeClr val="accent2"/>
              </a:buClr>
              <a:buSzPct val="25000"/>
              <a:buFont typeface="Courgette"/>
              <a:buNone/>
            </a:pPr>
            <a:r>
              <a:rPr lang="fr-CA" sz="1800" i="1" dirty="0">
                <a:solidFill>
                  <a:schemeClr val="tx1"/>
                </a:solidFill>
              </a:rPr>
              <a:t>Par exemple:</a:t>
            </a:r>
          </a:p>
          <a:p>
            <a:pPr marL="0" marR="0" lvl="0" indent="0" algn="l" rtl="0">
              <a:lnSpc>
                <a:spcPct val="80000"/>
              </a:lnSpc>
              <a:spcBef>
                <a:spcPts val="372"/>
              </a:spcBef>
              <a:spcAft>
                <a:spcPts val="0"/>
              </a:spcAft>
              <a:buClr>
                <a:schemeClr val="accent2"/>
              </a:buClr>
              <a:buSzPct val="25000"/>
              <a:buFont typeface="Courgette"/>
              <a:buNone/>
            </a:pPr>
            <a:r>
              <a:rPr lang="fr-CA" sz="1800" i="1" dirty="0"/>
              <a:t>- </a:t>
            </a:r>
            <a:r>
              <a:rPr lang="fr-CA" sz="1800" b="1" i="1" dirty="0"/>
              <a:t>en arts plastiques</a:t>
            </a:r>
            <a:r>
              <a:rPr lang="fr-CA" sz="1800" i="1" dirty="0"/>
              <a:t>: </a:t>
            </a:r>
            <a:r>
              <a:rPr lang="fr-CA" sz="1800" i="1" dirty="0">
                <a:solidFill>
                  <a:schemeClr val="tx1"/>
                </a:solidFill>
              </a:rPr>
              <a:t> l’enseignant propose à l’élève de tracer des lignes en lien avec une émotion choisie. L’enseignant demeure en soutien pour offrir une rétroaction rapide qui guidera l’élève tout au long de l’expérimentation. L’enseignant circule et questionne l’élève sur les choix effectués: “Pourquoi as-tu choisi ce type de ligne? Comment ferais-tu pour accentuer davantage l’émotion que tu veux représenter?”.</a:t>
            </a:r>
          </a:p>
          <a:p>
            <a:pPr marL="0" marR="0" lvl="0" indent="0" algn="l" rtl="0">
              <a:lnSpc>
                <a:spcPct val="80000"/>
              </a:lnSpc>
              <a:spcBef>
                <a:spcPts val="372"/>
              </a:spcBef>
              <a:spcAft>
                <a:spcPts val="0"/>
              </a:spcAft>
              <a:buClr>
                <a:schemeClr val="accent2"/>
              </a:buClr>
              <a:buSzPct val="25000"/>
              <a:buFont typeface="Courgette"/>
              <a:buNone/>
            </a:pPr>
            <a:endParaRPr lang="fr-CA" sz="1200" b="1" dirty="0">
              <a:solidFill>
                <a:srgbClr val="7030A0"/>
              </a:solidFill>
            </a:endParaRPr>
          </a:p>
          <a:p>
            <a:pPr marL="0" marR="0" lvl="0" indent="0" algn="l" rtl="0">
              <a:lnSpc>
                <a:spcPct val="80000"/>
              </a:lnSpc>
              <a:spcBef>
                <a:spcPts val="372"/>
              </a:spcBef>
              <a:spcAft>
                <a:spcPts val="0"/>
              </a:spcAft>
              <a:buClr>
                <a:schemeClr val="accent2"/>
              </a:buClr>
              <a:buSzPct val="25000"/>
              <a:buFont typeface="Courgette"/>
              <a:buNone/>
            </a:pPr>
            <a:endParaRPr sz="1200" b="1" dirty="0">
              <a:solidFill>
                <a:srgbClr val="7030A0"/>
              </a:solidFill>
            </a:endParaRPr>
          </a:p>
          <a:p>
            <a:pPr marL="0" indent="0">
              <a:lnSpc>
                <a:spcPct val="80000"/>
              </a:lnSpc>
              <a:spcBef>
                <a:spcPts val="372"/>
              </a:spcBef>
              <a:buSzPct val="83210"/>
              <a:buNone/>
            </a:pPr>
            <a:r>
              <a:rPr lang="fr-CA" sz="1800" i="1" dirty="0">
                <a:solidFill>
                  <a:schemeClr val="tx1"/>
                </a:solidFill>
              </a:rPr>
              <a:t>Il propose à l’élève de tracer à main levée, en exerçant des pressions variées sur le matériau (crayons). Il lui demande ce qu’il a retenu des ces variations. Au besoin, l’enseignant sur une autre feuille utilise le main sur main pour faire ressentir la notion de pression à l’élève.</a:t>
            </a:r>
          </a:p>
          <a:p>
            <a:pPr marL="274320" marR="0" lvl="0" indent="-274320" algn="l" rtl="0">
              <a:lnSpc>
                <a:spcPct val="80000"/>
              </a:lnSpc>
              <a:spcBef>
                <a:spcPts val="372"/>
              </a:spcBef>
              <a:buClr>
                <a:schemeClr val="accent2"/>
              </a:buClr>
              <a:buSzPct val="83210"/>
              <a:buFont typeface="Courgette"/>
              <a:buNone/>
            </a:pPr>
            <a:endParaRPr sz="1860" b="0" i="0" u="none" strike="noStrike" cap="none" dirty="0">
              <a:solidFill>
                <a:schemeClr val="dk1"/>
              </a:solidFill>
              <a:latin typeface="Calibri"/>
              <a:ea typeface="Calibri"/>
              <a:cs typeface="Calibri"/>
              <a:sym typeface="Calibri"/>
            </a:endParaRPr>
          </a:p>
        </p:txBody>
      </p:sp>
      <p:pic>
        <p:nvPicPr>
          <p:cNvPr id="3" name="Image 2" descr="&lt;strong&gt;Crayon&lt;/strong&gt; de couleur — Wikipé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5013176"/>
            <a:ext cx="1368152" cy="1026114"/>
          </a:xfrm>
          <a:prstGeom prst="rect">
            <a:avLst/>
          </a:prstGeom>
        </p:spPr>
      </p:pic>
    </p:spTree>
    <p:extLst>
      <p:ext uri="{BB962C8B-B14F-4D97-AF65-F5344CB8AC3E}">
        <p14:creationId xmlns:p14="http://schemas.microsoft.com/office/powerpoint/2010/main" val="3579950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817583"/>
            <a:ext cx="6965245" cy="955234"/>
          </a:xfrm>
        </p:spPr>
        <p:txBody>
          <a:bodyPr>
            <a:normAutofit/>
          </a:bodyPr>
          <a:lstStyle/>
          <a:p>
            <a:r>
              <a:rPr lang="fr-CA" sz="3200" dirty="0"/>
              <a:t>Suite B. Expérience d’apprentissage</a:t>
            </a:r>
          </a:p>
        </p:txBody>
      </p:sp>
      <p:sp>
        <p:nvSpPr>
          <p:cNvPr id="3" name="Espace réservé du contenu 2"/>
          <p:cNvSpPr>
            <a:spLocks noGrp="1"/>
          </p:cNvSpPr>
          <p:nvPr>
            <p:ph idx="1"/>
          </p:nvPr>
        </p:nvSpPr>
        <p:spPr>
          <a:xfrm>
            <a:off x="1115616" y="1772816"/>
            <a:ext cx="6912768" cy="4104456"/>
          </a:xfrm>
        </p:spPr>
        <p:txBody>
          <a:bodyPr>
            <a:normAutofit/>
          </a:bodyPr>
          <a:lstStyle/>
          <a:p>
            <a:pPr marL="0" indent="0">
              <a:buNone/>
            </a:pPr>
            <a:r>
              <a:rPr lang="fr-CA" sz="2600" dirty="0">
                <a:latin typeface="+mj-lt"/>
              </a:rPr>
              <a:t>Étape 3 - Pratique autonome</a:t>
            </a:r>
          </a:p>
          <a:p>
            <a:pPr marL="0" indent="0">
              <a:buNone/>
            </a:pPr>
            <a:r>
              <a:rPr lang="fr-CA" sz="3200" dirty="0"/>
              <a:t>Les élèves expérimentent et consolident leurs apprentissages. Le nombre élevé de pratiques vise à développer chez l’élève l’aisance et la fluidité, l’automatisation et la libération de la mémoire de travail.</a:t>
            </a:r>
          </a:p>
          <a:p>
            <a:pPr marL="0" indent="0">
              <a:buNone/>
            </a:pPr>
            <a:endParaRPr lang="fr-CA" sz="2600" dirty="0"/>
          </a:p>
          <a:p>
            <a:pPr marL="0" indent="0">
              <a:buNone/>
            </a:pPr>
            <a:endParaRPr lang="fr-CA" sz="4000" dirty="0"/>
          </a:p>
          <a:p>
            <a:endParaRPr lang="fr-CA" dirty="0"/>
          </a:p>
        </p:txBody>
      </p:sp>
    </p:spTree>
    <p:extLst>
      <p:ext uri="{BB962C8B-B14F-4D97-AF65-F5344CB8AC3E}">
        <p14:creationId xmlns:p14="http://schemas.microsoft.com/office/powerpoint/2010/main" val="168190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176324"/>
            <a:ext cx="7632848" cy="1202485"/>
          </a:xfrm>
        </p:spPr>
        <p:txBody>
          <a:bodyPr>
            <a:normAutofit fontScale="90000"/>
          </a:bodyPr>
          <a:lstStyle/>
          <a:p>
            <a:r>
              <a:rPr lang="fr-CA" dirty="0"/>
              <a:t>Rétroaction et</a:t>
            </a:r>
            <a:br>
              <a:rPr lang="fr-CA" dirty="0"/>
            </a:br>
            <a:r>
              <a:rPr lang="fr-CA" dirty="0"/>
              <a:t>Questionnement de l’enseignant </a:t>
            </a:r>
          </a:p>
        </p:txBody>
      </p:sp>
      <p:sp>
        <p:nvSpPr>
          <p:cNvPr id="3" name="Espace réservé du contenu 2"/>
          <p:cNvSpPr>
            <a:spLocks noGrp="1"/>
          </p:cNvSpPr>
          <p:nvPr>
            <p:ph idx="1"/>
          </p:nvPr>
        </p:nvSpPr>
        <p:spPr>
          <a:xfrm>
            <a:off x="1477828" y="2473259"/>
            <a:ext cx="6349320" cy="3902031"/>
          </a:xfrm>
        </p:spPr>
        <p:txBody>
          <a:bodyPr>
            <a:normAutofit fontScale="92500" lnSpcReduction="20000"/>
          </a:bodyPr>
          <a:lstStyle/>
          <a:p>
            <a:pPr marL="0" indent="0" algn="just">
              <a:buNone/>
            </a:pPr>
            <a:r>
              <a:rPr lang="fr-CA" sz="2800" dirty="0"/>
              <a:t>La rétroaction est une communication précise à l’élève par l’enseignant de ses points forts et de ses points faibles. </a:t>
            </a:r>
          </a:p>
          <a:p>
            <a:pPr marL="0" indent="0" algn="just">
              <a:buNone/>
            </a:pPr>
            <a:endParaRPr lang="fr-CA" sz="2800" dirty="0"/>
          </a:p>
          <a:p>
            <a:pPr marL="0" indent="0" algn="just">
              <a:buNone/>
            </a:pPr>
            <a:r>
              <a:rPr lang="fr-CA" sz="2800" dirty="0"/>
              <a:t>Elle doit être fréquente. </a:t>
            </a:r>
          </a:p>
          <a:p>
            <a:pPr marL="0" indent="0" algn="just">
              <a:buNone/>
            </a:pPr>
            <a:endParaRPr lang="fr-CA" sz="2800" dirty="0"/>
          </a:p>
          <a:p>
            <a:pPr marL="0" indent="0" algn="just">
              <a:buNone/>
            </a:pPr>
            <a:r>
              <a:rPr lang="fr-CA" sz="2800" dirty="0"/>
              <a:t>Elle permettra de reconnaître les habiletés, les capacités et les compétences de l’élève. Ce dernier pourra ainsi s’ajuster et parfaire ses compétences.</a:t>
            </a:r>
            <a:endParaRPr lang="fr-CA" dirty="0"/>
          </a:p>
        </p:txBody>
      </p:sp>
      <p:pic>
        <p:nvPicPr>
          <p:cNvPr id="4" name="Image 3" descr="tango view refresh by warszawianka - &quot;Refresh&quot; icon from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1004" y="764704"/>
            <a:ext cx="1296144" cy="1296144"/>
          </a:xfrm>
          <a:prstGeom prst="rect">
            <a:avLst/>
          </a:prstGeom>
        </p:spPr>
      </p:pic>
    </p:spTree>
    <p:extLst>
      <p:ext uri="{BB962C8B-B14F-4D97-AF65-F5344CB8AC3E}">
        <p14:creationId xmlns:p14="http://schemas.microsoft.com/office/powerpoint/2010/main" val="1291153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Plan de questionnement </a:t>
            </a:r>
            <a:br>
              <a:rPr lang="fr-CA" dirty="0"/>
            </a:br>
            <a:r>
              <a:rPr lang="fr-CA" dirty="0"/>
              <a:t>de l’</a:t>
            </a:r>
            <a:r>
              <a:rPr lang="fr-CA" u="sng" dirty="0"/>
              <a:t>élève</a:t>
            </a:r>
            <a:r>
              <a:rPr lang="fr-CA" dirty="0"/>
              <a:t> </a:t>
            </a:r>
            <a:r>
              <a:rPr lang="fr-CA" sz="2000" dirty="0"/>
              <a:t>(Steve Bissonnette)</a:t>
            </a:r>
            <a:endParaRPr lang="fr-CA" dirty="0"/>
          </a:p>
        </p:txBody>
      </p:sp>
      <p:sp>
        <p:nvSpPr>
          <p:cNvPr id="3" name="Espace réservé du contenu 2"/>
          <p:cNvSpPr>
            <a:spLocks noGrp="1"/>
          </p:cNvSpPr>
          <p:nvPr>
            <p:ph idx="1"/>
          </p:nvPr>
        </p:nvSpPr>
        <p:spPr>
          <a:xfrm>
            <a:off x="1463040" y="2119257"/>
            <a:ext cx="6421328" cy="3603812"/>
          </a:xfrm>
        </p:spPr>
        <p:txBody>
          <a:bodyPr>
            <a:normAutofit lnSpcReduction="10000"/>
          </a:bodyPr>
          <a:lstStyle/>
          <a:p>
            <a:pPr marL="0" indent="0" algn="ctr">
              <a:buNone/>
            </a:pPr>
            <a:r>
              <a:rPr lang="fr-CA" b="1" dirty="0"/>
              <a:t>                          Je m’arrête et je réfléchis</a:t>
            </a:r>
          </a:p>
          <a:p>
            <a:pPr>
              <a:buFont typeface="Arial" panose="020B0604020202020204" pitchFamily="34" charset="0"/>
              <a:buChar char="•"/>
            </a:pPr>
            <a:r>
              <a:rPr lang="fr-CA" dirty="0"/>
              <a:t>Qu’est-ce qu’on me demande de faire et qu’est-ce que j’en connais?</a:t>
            </a:r>
          </a:p>
          <a:p>
            <a:pPr>
              <a:buFont typeface="Arial" panose="020B0604020202020204" pitchFamily="34" charset="0"/>
              <a:buChar char="•"/>
            </a:pPr>
            <a:r>
              <a:rPr lang="fr-CA" dirty="0"/>
              <a:t>De quoi ai-je besoin et qu’est-ce qui m’aide?</a:t>
            </a:r>
          </a:p>
          <a:p>
            <a:pPr>
              <a:buFont typeface="Arial" panose="020B0604020202020204" pitchFamily="34" charset="0"/>
              <a:buChar char="•"/>
            </a:pPr>
            <a:r>
              <a:rPr lang="fr-CA" dirty="0"/>
              <a:t>Comment je procède, par quel bout je commence?</a:t>
            </a:r>
          </a:p>
          <a:p>
            <a:pPr>
              <a:buFont typeface="Arial" panose="020B0604020202020204" pitchFamily="34" charset="0"/>
              <a:buChar char="•"/>
            </a:pPr>
            <a:r>
              <a:rPr lang="fr-CA" dirty="0"/>
              <a:t>Est-ce que je suis certain de mon coup, y </a:t>
            </a:r>
            <a:r>
              <a:rPr lang="fr-CA" dirty="0" err="1"/>
              <a:t>a-t-il</a:t>
            </a:r>
            <a:r>
              <a:rPr lang="fr-CA" dirty="0"/>
              <a:t> d’autres solutions possibles?</a:t>
            </a:r>
          </a:p>
          <a:p>
            <a:pPr>
              <a:buFont typeface="Arial" panose="020B0604020202020204" pitchFamily="34" charset="0"/>
              <a:buChar char="•"/>
            </a:pPr>
            <a:r>
              <a:rPr lang="fr-CA" dirty="0"/>
              <a:t>Est-ce que je me suis révisé adéquatement?</a:t>
            </a:r>
          </a:p>
        </p:txBody>
      </p:sp>
      <p:sp>
        <p:nvSpPr>
          <p:cNvPr id="4" name="Rectangle à coins arrondis 3"/>
          <p:cNvSpPr/>
          <p:nvPr/>
        </p:nvSpPr>
        <p:spPr>
          <a:xfrm>
            <a:off x="1187624" y="2492896"/>
            <a:ext cx="6796200" cy="3168352"/>
          </a:xfrm>
          <a:prstGeom prst="wedgeRoundRectCallout">
            <a:avLst>
              <a:gd name="adj1" fmla="val -38722"/>
              <a:gd name="adj2" fmla="val -75377"/>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051" name="Picture 3" descr="C:\Users\thomase\AppData\Local\Microsoft\Windows\Temporary Internet Files\Content.IE5\MZ2NQYF0\pensan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160" y="1268760"/>
            <a:ext cx="630957" cy="84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500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620688"/>
            <a:ext cx="6965245" cy="1202485"/>
          </a:xfrm>
        </p:spPr>
        <p:txBody>
          <a:bodyPr/>
          <a:lstStyle/>
          <a:p>
            <a:r>
              <a:rPr lang="fr-CA" dirty="0"/>
              <a:t>C. Objectivation</a:t>
            </a:r>
          </a:p>
        </p:txBody>
      </p:sp>
      <p:sp>
        <p:nvSpPr>
          <p:cNvPr id="3" name="Espace réservé du contenu 2"/>
          <p:cNvSpPr>
            <a:spLocks noGrp="1"/>
          </p:cNvSpPr>
          <p:nvPr>
            <p:ph idx="1"/>
          </p:nvPr>
        </p:nvSpPr>
        <p:spPr>
          <a:xfrm>
            <a:off x="1043608" y="1772816"/>
            <a:ext cx="7128792" cy="3744416"/>
          </a:xfrm>
        </p:spPr>
        <p:txBody>
          <a:bodyPr>
            <a:normAutofit fontScale="25000" lnSpcReduction="20000"/>
          </a:bodyPr>
          <a:lstStyle/>
          <a:p>
            <a:pPr marL="0" indent="0">
              <a:buNone/>
            </a:pPr>
            <a:r>
              <a:rPr lang="fr-CA" sz="6400" dirty="0"/>
              <a:t>L’objectivation consiste à sélectionner, à synthétiser et à mémoriser (mémoire de travail et mémoire corporelle) les éléments essentiels à retenir: concepts (par exemple le chœur), connaissances (mouvements et déplacements), stratégies.</a:t>
            </a:r>
          </a:p>
          <a:p>
            <a:pPr marL="0" indent="0">
              <a:buNone/>
            </a:pPr>
            <a:endParaRPr lang="fr-CA" sz="6400" dirty="0"/>
          </a:p>
          <a:p>
            <a:pPr marL="0" indent="0">
              <a:buNone/>
            </a:pPr>
            <a:r>
              <a:rPr lang="fr-CA" sz="6400" dirty="0"/>
              <a:t>Faire nommer ces éléments à retenir et les organiser en tableaux, ou schémas, etc. pour favoriser le transfert des apprentissages.</a:t>
            </a:r>
          </a:p>
          <a:p>
            <a:pPr marL="0" indent="0">
              <a:buNone/>
            </a:pPr>
            <a:endParaRPr lang="fr-CA" sz="6400" dirty="0"/>
          </a:p>
          <a:p>
            <a:pPr marL="0" indent="0">
              <a:buNone/>
            </a:pPr>
            <a:r>
              <a:rPr lang="fr-CA" sz="6400" dirty="0"/>
              <a:t>Dans votre réalité de spécialistes, une période semaine, il est primordial de réaliser cette étape  qu’est l’objectivation à la fin de chaque cours  afin de favoriser l’intégration des nouveaux acquis et ce particulièrement en milieu pluriethnique et plurilingue. </a:t>
            </a:r>
          </a:p>
          <a:p>
            <a:pPr>
              <a:buFont typeface="Arial" panose="020B0604020202020204" pitchFamily="34" charset="0"/>
              <a:buChar char="•"/>
            </a:pPr>
            <a:endParaRPr lang="fr-CA" sz="6400" dirty="0"/>
          </a:p>
          <a:p>
            <a:pPr marL="0" indent="0">
              <a:buNone/>
            </a:pPr>
            <a:r>
              <a:rPr lang="fr-CA" sz="6400" i="1" dirty="0"/>
              <a:t>Il n’y a pas de transfert possible si les connaissances n’ont pas été d’abord acquises, c’est-à-dire comprises. Il n’y a pas non plus de transfert possible si les connaissances n’ont pas été retenues.   </a:t>
            </a:r>
          </a:p>
          <a:p>
            <a:pPr marL="0" indent="0">
              <a:buNone/>
            </a:pPr>
            <a:r>
              <a:rPr lang="fr-CA" sz="6400" i="1" dirty="0"/>
              <a:t>   </a:t>
            </a:r>
          </a:p>
          <a:p>
            <a:pPr marL="0" indent="0" algn="just">
              <a:buNone/>
            </a:pPr>
            <a:r>
              <a:rPr lang="fr-CA" sz="4000" i="1" dirty="0"/>
              <a:t>Source: </a:t>
            </a:r>
            <a:r>
              <a:rPr lang="fr-CA" sz="4000" i="1" dirty="0">
                <a:hlinkClick r:id="rId2"/>
              </a:rPr>
              <a:t>www.scienceshumaines.com/qu-est-ce-qu-un-bon-prof_fr_14908.html</a:t>
            </a:r>
            <a:endParaRPr lang="fr-CA" sz="4000" i="1" dirty="0"/>
          </a:p>
        </p:txBody>
      </p:sp>
    </p:spTree>
    <p:extLst>
      <p:ext uri="{BB962C8B-B14F-4D97-AF65-F5344CB8AC3E}">
        <p14:creationId xmlns:p14="http://schemas.microsoft.com/office/powerpoint/2010/main" val="2515354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Intention</a:t>
            </a:r>
          </a:p>
        </p:txBody>
      </p:sp>
      <p:sp>
        <p:nvSpPr>
          <p:cNvPr id="3" name="Espace réservé du contenu 2"/>
          <p:cNvSpPr>
            <a:spLocks noGrp="1"/>
          </p:cNvSpPr>
          <p:nvPr>
            <p:ph idx="1"/>
          </p:nvPr>
        </p:nvSpPr>
        <p:spPr>
          <a:xfrm>
            <a:off x="899592" y="1916832"/>
            <a:ext cx="7416824" cy="3806237"/>
          </a:xfrm>
        </p:spPr>
        <p:txBody>
          <a:bodyPr>
            <a:normAutofit/>
          </a:bodyPr>
          <a:lstStyle/>
          <a:p>
            <a:pPr>
              <a:buFont typeface="Arial" panose="020B0604020202020204" pitchFamily="34" charset="0"/>
              <a:buChar char="•"/>
            </a:pPr>
            <a:r>
              <a:rPr lang="fr-CA" dirty="0">
                <a:latin typeface="Calibri" panose="020F0502020204030204" pitchFamily="34" charset="0"/>
              </a:rPr>
              <a:t>Expliquer en quoi l’enseignement explicite  est une stratégie d’enseignement efficace.  </a:t>
            </a:r>
          </a:p>
          <a:p>
            <a:pPr marL="0" indent="0">
              <a:buNone/>
            </a:pPr>
            <a:endParaRPr lang="fr-CA" dirty="0">
              <a:latin typeface="Calibri" panose="020F0502020204030204" pitchFamily="34" charset="0"/>
            </a:endParaRPr>
          </a:p>
          <a:p>
            <a:pPr>
              <a:buFont typeface="Arial" panose="020B0604020202020204" pitchFamily="34" charset="0"/>
              <a:buChar char="•"/>
            </a:pPr>
            <a:r>
              <a:rPr lang="fr-CA" dirty="0">
                <a:latin typeface="Calibri" panose="020F0502020204030204" pitchFamily="34" charset="0"/>
              </a:rPr>
              <a:t> Démontrer que l’enseignement explicite a sa place dans la classe d’art.</a:t>
            </a:r>
          </a:p>
          <a:p>
            <a:endParaRPr lang="fr-CA" dirty="0">
              <a:latin typeface="Calibri" panose="020F0502020204030204" pitchFamily="34" charset="0"/>
            </a:endParaRPr>
          </a:p>
          <a:p>
            <a:pPr>
              <a:buFont typeface="Arial" panose="020B0604020202020204" pitchFamily="34" charset="0"/>
              <a:buChar char="•"/>
            </a:pPr>
            <a:r>
              <a:rPr lang="fr-CA" dirty="0">
                <a:latin typeface="Calibri" panose="020F0502020204030204" pitchFamily="34" charset="0"/>
              </a:rPr>
              <a:t>Expérimenter par discipline une des étapes de l’enseignement explicite pour se familiariser avec cette stratégie.</a:t>
            </a:r>
          </a:p>
          <a:p>
            <a:pPr>
              <a:buFont typeface="Arial" panose="020B0604020202020204" pitchFamily="34" charset="0"/>
              <a:buChar char="•"/>
            </a:pPr>
            <a:endParaRPr lang="fr-CA" dirty="0">
              <a:latin typeface="Calibri" panose="020F0502020204030204" pitchFamily="34" charset="0"/>
            </a:endParaRPr>
          </a:p>
          <a:p>
            <a:pPr>
              <a:buFont typeface="Arial" panose="020B0604020202020204" pitchFamily="34" charset="0"/>
              <a:buChar char="•"/>
            </a:pPr>
            <a:endParaRPr lang="fr-CA" dirty="0">
              <a:latin typeface="Calibri" panose="020F0502020204030204" pitchFamily="34" charset="0"/>
            </a:endParaRPr>
          </a:p>
          <a:p>
            <a:pPr>
              <a:buFont typeface="Arial" panose="020B0604020202020204" pitchFamily="34" charset="0"/>
              <a:buChar char="•"/>
            </a:pPr>
            <a:endParaRPr lang="fr-CA" dirty="0">
              <a:latin typeface="Calibri" panose="020F0502020204030204" pitchFamily="34" charset="0"/>
            </a:endParaRPr>
          </a:p>
          <a:p>
            <a:pPr>
              <a:buFont typeface="Arial" panose="020B0604020202020204" pitchFamily="34" charset="0"/>
              <a:buChar char="•"/>
            </a:pPr>
            <a:endParaRPr lang="fr-CA" dirty="0">
              <a:latin typeface="Calibri" panose="020F0502020204030204" pitchFamily="34" charset="0"/>
            </a:endParaRPr>
          </a:p>
          <a:p>
            <a:pPr>
              <a:buFont typeface="Arial" panose="020B0604020202020204" pitchFamily="34" charset="0"/>
              <a:buChar char="•"/>
            </a:pPr>
            <a:endParaRPr lang="fr-CA" dirty="0">
              <a:latin typeface="Calibri" panose="020F0502020204030204" pitchFamily="34" charset="0"/>
            </a:endParaRPr>
          </a:p>
        </p:txBody>
      </p:sp>
    </p:spTree>
    <p:extLst>
      <p:ext uri="{BB962C8B-B14F-4D97-AF65-F5344CB8AC3E}">
        <p14:creationId xmlns:p14="http://schemas.microsoft.com/office/powerpoint/2010/main" val="1530148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Synthèse des éléments clés de l’enseignement explicite pour l’enseignant</a:t>
            </a:r>
          </a:p>
        </p:txBody>
      </p:sp>
      <p:sp>
        <p:nvSpPr>
          <p:cNvPr id="3" name="Espace réservé du contenu 2"/>
          <p:cNvSpPr>
            <a:spLocks noGrp="1"/>
          </p:cNvSpPr>
          <p:nvPr>
            <p:ph idx="1"/>
          </p:nvPr>
        </p:nvSpPr>
        <p:spPr>
          <a:xfrm>
            <a:off x="1115616" y="2489484"/>
            <a:ext cx="6925384" cy="3603812"/>
          </a:xfrm>
        </p:spPr>
        <p:txBody>
          <a:bodyPr>
            <a:normAutofit/>
          </a:bodyPr>
          <a:lstStyle/>
          <a:p>
            <a:pPr marL="342900" indent="-342900">
              <a:buFont typeface="Arial" panose="020B0604020202020204" pitchFamily="34" charset="0"/>
              <a:buChar char="•"/>
            </a:pPr>
            <a:r>
              <a:rPr lang="fr-CA" sz="3200" dirty="0"/>
              <a:t>Planification</a:t>
            </a:r>
          </a:p>
          <a:p>
            <a:pPr marL="342900" indent="-342900">
              <a:buFont typeface="Arial" panose="020B0604020202020204" pitchFamily="34" charset="0"/>
              <a:buChar char="•"/>
            </a:pPr>
            <a:r>
              <a:rPr lang="fr-CA" sz="3200" b="1" dirty="0">
                <a:solidFill>
                  <a:srgbClr val="00B0F0"/>
                </a:solidFill>
              </a:rPr>
              <a:t>Rétroaction</a:t>
            </a:r>
          </a:p>
          <a:p>
            <a:pPr marL="342900" indent="-342900">
              <a:buFont typeface="Arial" panose="020B0604020202020204" pitchFamily="34" charset="0"/>
              <a:buChar char="•"/>
            </a:pPr>
            <a:r>
              <a:rPr lang="fr-CA" sz="3200" b="1" dirty="0">
                <a:solidFill>
                  <a:srgbClr val="92D050"/>
                </a:solidFill>
              </a:rPr>
              <a:t>Questionnement</a:t>
            </a:r>
          </a:p>
          <a:p>
            <a:pPr marL="342900" indent="-342900">
              <a:buFont typeface="Arial" panose="020B0604020202020204" pitchFamily="34" charset="0"/>
              <a:buChar char="•"/>
            </a:pPr>
            <a:r>
              <a:rPr lang="fr-CA" sz="3200" dirty="0"/>
              <a:t>Transfert</a:t>
            </a:r>
          </a:p>
          <a:p>
            <a:pPr marL="342900" indent="-342900">
              <a:buFont typeface="Arial" panose="020B0604020202020204" pitchFamily="34" charset="0"/>
              <a:buChar char="•"/>
            </a:pPr>
            <a:r>
              <a:rPr lang="fr-CA" sz="3200" dirty="0"/>
              <a:t>Compétence/Réussite/Apprentissages de l’élève</a:t>
            </a:r>
          </a:p>
          <a:p>
            <a:endParaRPr lang="fr-CA" dirty="0"/>
          </a:p>
        </p:txBody>
      </p:sp>
      <p:cxnSp>
        <p:nvCxnSpPr>
          <p:cNvPr id="5" name="Connecteur droit avec flèche 4"/>
          <p:cNvCxnSpPr/>
          <p:nvPr/>
        </p:nvCxnSpPr>
        <p:spPr>
          <a:xfrm>
            <a:off x="1259632" y="2564904"/>
            <a:ext cx="0" cy="288032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thomase\AppData\Local\Microsoft\Windows\Temporary Internet Files\Content.IE5\W7MTRLYS\synchronize-150123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6135" y="3284984"/>
            <a:ext cx="1177662" cy="11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339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692697"/>
            <a:ext cx="6965245" cy="864096"/>
          </a:xfrm>
        </p:spPr>
        <p:txBody>
          <a:bodyPr/>
          <a:lstStyle/>
          <a:p>
            <a:r>
              <a:rPr lang="fr-CA" dirty="0"/>
              <a:t>Sources</a:t>
            </a:r>
          </a:p>
        </p:txBody>
      </p:sp>
      <p:sp>
        <p:nvSpPr>
          <p:cNvPr id="3" name="Espace réservé du contenu 2"/>
          <p:cNvSpPr>
            <a:spLocks noGrp="1"/>
          </p:cNvSpPr>
          <p:nvPr>
            <p:ph idx="1"/>
          </p:nvPr>
        </p:nvSpPr>
        <p:spPr>
          <a:xfrm>
            <a:off x="1259632" y="1628800"/>
            <a:ext cx="6912768" cy="4392488"/>
          </a:xfrm>
        </p:spPr>
        <p:txBody>
          <a:bodyPr>
            <a:normAutofit fontScale="25000" lnSpcReduction="20000"/>
          </a:bodyPr>
          <a:lstStyle/>
          <a:p>
            <a:pPr marL="0" indent="0">
              <a:buNone/>
            </a:pPr>
            <a:r>
              <a:rPr lang="fr-CA" sz="6400" dirty="0"/>
              <a:t>BISSONETTE, Steve, RICHARD, Mario, </a:t>
            </a:r>
            <a:r>
              <a:rPr lang="fr-CA" sz="6400" i="1" dirty="0"/>
              <a:t>Le plan de questionnement</a:t>
            </a:r>
            <a:r>
              <a:rPr lang="fr-CA" sz="6400" dirty="0"/>
              <a:t>, </a:t>
            </a:r>
            <a:r>
              <a:rPr lang="fr-CA" sz="6400" i="1" dirty="0"/>
              <a:t>Comment construire des compétences en classe</a:t>
            </a:r>
            <a:r>
              <a:rPr lang="fr-CA" sz="6400" dirty="0"/>
              <a:t>, 2000, </a:t>
            </a:r>
            <a:r>
              <a:rPr lang="fr-CA" sz="6400" dirty="0" err="1"/>
              <a:t>Chenelière</a:t>
            </a:r>
            <a:r>
              <a:rPr lang="fr-CA" sz="6400" dirty="0"/>
              <a:t>/</a:t>
            </a:r>
            <a:r>
              <a:rPr lang="fr-CA" sz="6400" dirty="0" err="1"/>
              <a:t>McGraw</a:t>
            </a:r>
            <a:r>
              <a:rPr lang="fr-CA" sz="6400" dirty="0"/>
              <a:t>-Hill, pp49-51, texte issu du cours EDU 6510 L’enseignement efficace : fondements et pratiques, </a:t>
            </a:r>
            <a:r>
              <a:rPr lang="fr-CA" sz="6400" dirty="0" err="1"/>
              <a:t>Téluq</a:t>
            </a:r>
            <a:r>
              <a:rPr lang="fr-CA" sz="6400" dirty="0"/>
              <a:t> 2011.</a:t>
            </a:r>
          </a:p>
          <a:p>
            <a:pPr marL="0" indent="0">
              <a:buNone/>
            </a:pPr>
            <a:r>
              <a:rPr lang="fr-CA" sz="6400" dirty="0"/>
              <a:t> </a:t>
            </a:r>
          </a:p>
          <a:p>
            <a:pPr marL="0" indent="0">
              <a:buNone/>
            </a:pPr>
            <a:r>
              <a:rPr lang="fr-CA" sz="6400" dirty="0"/>
              <a:t>BISSONNETTE, Steve, RICHARD, Mario, </a:t>
            </a:r>
            <a:r>
              <a:rPr lang="fr-CA" sz="6400" i="1" dirty="0"/>
              <a:t>Le questionnement pédagogique</a:t>
            </a:r>
            <a:r>
              <a:rPr lang="fr-CA" sz="6400" dirty="0"/>
              <a:t>, Comment construire des compétences en classe, </a:t>
            </a:r>
            <a:r>
              <a:rPr lang="fr-CA" sz="6400" dirty="0" err="1"/>
              <a:t>Chenelière</a:t>
            </a:r>
            <a:r>
              <a:rPr lang="fr-CA" sz="6400" dirty="0"/>
              <a:t>/</a:t>
            </a:r>
            <a:r>
              <a:rPr lang="fr-CA" sz="6400" dirty="0" err="1"/>
              <a:t>McGraw</a:t>
            </a:r>
            <a:r>
              <a:rPr lang="fr-CA" sz="6400" dirty="0"/>
              <a:t>-Hill, 2000, texte issu du cours EDU 6510 L’enseignement efficace : fondements et pratiques, </a:t>
            </a:r>
            <a:r>
              <a:rPr lang="fr-CA" sz="6400" dirty="0" err="1"/>
              <a:t>Téluq</a:t>
            </a:r>
            <a:r>
              <a:rPr lang="fr-CA" sz="6400" dirty="0"/>
              <a:t> 2011.</a:t>
            </a:r>
          </a:p>
          <a:p>
            <a:pPr marL="0" indent="0">
              <a:buNone/>
            </a:pPr>
            <a:r>
              <a:rPr lang="fr-CA" sz="6400" dirty="0"/>
              <a:t> </a:t>
            </a:r>
          </a:p>
          <a:p>
            <a:pPr marL="0" indent="0">
              <a:buNone/>
            </a:pPr>
            <a:r>
              <a:rPr lang="fr-CA" sz="6400" dirty="0"/>
              <a:t>RICHARD, Mario, BISSONNETTE, Steve, </a:t>
            </a:r>
            <a:r>
              <a:rPr lang="fr-CA" sz="6400" i="1" dirty="0"/>
              <a:t>Objectivation : les connaissances, Comment construire es compétences,</a:t>
            </a:r>
            <a:r>
              <a:rPr lang="fr-CA" sz="6400" dirty="0"/>
              <a:t> Texte inédit, 2003, pp1-6, texte issu du cours EDU 6510 L’enseignement efficace : fondements et pratiques, </a:t>
            </a:r>
            <a:r>
              <a:rPr lang="fr-CA" sz="6400" dirty="0" err="1"/>
              <a:t>Téluq</a:t>
            </a:r>
            <a:r>
              <a:rPr lang="fr-CA" sz="6400" dirty="0"/>
              <a:t> 2011.</a:t>
            </a:r>
          </a:p>
          <a:p>
            <a:pPr marL="0" indent="0">
              <a:buNone/>
            </a:pPr>
            <a:endParaRPr lang="fr-CA" sz="6400" b="1" dirty="0"/>
          </a:p>
          <a:p>
            <a:pPr marL="0" indent="0">
              <a:buNone/>
            </a:pPr>
            <a:r>
              <a:rPr lang="fr-CA" sz="6400" b="1" dirty="0"/>
              <a:t>Documents audiovisuels :</a:t>
            </a:r>
            <a:endParaRPr lang="fr-CA" sz="6400" dirty="0"/>
          </a:p>
          <a:p>
            <a:pPr marL="0" indent="0">
              <a:buNone/>
            </a:pPr>
            <a:r>
              <a:rPr lang="fr-CA" sz="6400" b="1" dirty="0"/>
              <a:t> </a:t>
            </a:r>
            <a:r>
              <a:rPr lang="fr-CA" sz="6400" dirty="0"/>
              <a:t>BISSONNETTE, Steve, RICHARD, Mario, </a:t>
            </a:r>
            <a:r>
              <a:rPr lang="fr-CA" sz="6400" i="1" dirty="0"/>
              <a:t>Les éléments essentiels</a:t>
            </a:r>
            <a:r>
              <a:rPr lang="fr-CA" sz="6400" dirty="0"/>
              <a:t>, cours de </a:t>
            </a:r>
            <a:r>
              <a:rPr lang="fr-CA" sz="6400" dirty="0" err="1"/>
              <a:t>Teluq</a:t>
            </a:r>
            <a:r>
              <a:rPr lang="fr-CA" sz="6400" dirty="0"/>
              <a:t>, 2011.</a:t>
            </a:r>
          </a:p>
          <a:p>
            <a:pPr marL="0" indent="0">
              <a:buNone/>
            </a:pPr>
            <a:r>
              <a:rPr lang="fr-CA" sz="6400" dirty="0"/>
              <a:t> BISSONNETTE, Steve, RICHARD, Mario, </a:t>
            </a:r>
            <a:r>
              <a:rPr lang="fr-CA" sz="6400" i="1" dirty="0"/>
              <a:t>Le processus d’objectivation</a:t>
            </a:r>
            <a:r>
              <a:rPr lang="fr-CA" sz="6400" dirty="0"/>
              <a:t>, cours de </a:t>
            </a:r>
            <a:r>
              <a:rPr lang="fr-CA" sz="6400" dirty="0" err="1"/>
              <a:t>Teluq</a:t>
            </a:r>
            <a:r>
              <a:rPr lang="fr-CA" sz="6400" dirty="0"/>
              <a:t>, 2011.</a:t>
            </a:r>
          </a:p>
          <a:p>
            <a:pPr marL="0" indent="0">
              <a:buNone/>
            </a:pPr>
            <a:r>
              <a:rPr lang="fr-CA" sz="6400" dirty="0"/>
              <a:t> </a:t>
            </a:r>
          </a:p>
        </p:txBody>
      </p:sp>
    </p:spTree>
    <p:extLst>
      <p:ext uri="{BB962C8B-B14F-4D97-AF65-F5344CB8AC3E}">
        <p14:creationId xmlns:p14="http://schemas.microsoft.com/office/powerpoint/2010/main" val="151762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Contextualisation</a:t>
            </a:r>
          </a:p>
        </p:txBody>
      </p:sp>
      <p:sp>
        <p:nvSpPr>
          <p:cNvPr id="3" name="Espace réservé du contenu 2"/>
          <p:cNvSpPr>
            <a:spLocks noGrp="1"/>
          </p:cNvSpPr>
          <p:nvPr>
            <p:ph idx="1"/>
          </p:nvPr>
        </p:nvSpPr>
        <p:spPr>
          <a:xfrm>
            <a:off x="899592" y="1916832"/>
            <a:ext cx="7416824" cy="3806237"/>
          </a:xfrm>
        </p:spPr>
        <p:txBody>
          <a:bodyPr>
            <a:normAutofit fontScale="92500"/>
          </a:bodyPr>
          <a:lstStyle/>
          <a:p>
            <a:pPr>
              <a:buFont typeface="Arial" panose="020B0604020202020204" pitchFamily="34" charset="0"/>
              <a:buChar char="•"/>
            </a:pPr>
            <a:r>
              <a:rPr lang="fr-CA" b="0" dirty="0">
                <a:latin typeface="Calibri" panose="020F0502020204030204" pitchFamily="34" charset="0"/>
              </a:rPr>
              <a:t>Recherches scientifiques ;</a:t>
            </a:r>
          </a:p>
          <a:p>
            <a:pPr>
              <a:buFont typeface="Arial" panose="020B0604020202020204" pitchFamily="34" charset="0"/>
              <a:buChar char="•"/>
            </a:pPr>
            <a:r>
              <a:rPr lang="fr-CA" b="0" dirty="0">
                <a:latin typeface="Calibri" panose="020F0502020204030204" pitchFamily="34" charset="0"/>
              </a:rPr>
              <a:t>Méta analyses/écoles américaines (tradition anglo-saxonne);</a:t>
            </a:r>
          </a:p>
          <a:p>
            <a:pPr>
              <a:buFont typeface="Arial" panose="020B0604020202020204" pitchFamily="34" charset="0"/>
              <a:buChar char="•"/>
            </a:pPr>
            <a:r>
              <a:rPr lang="fr-CA" dirty="0">
                <a:latin typeface="Calibri" panose="020F0502020204030204" pitchFamily="34" charset="0"/>
              </a:rPr>
              <a:t>S</a:t>
            </a:r>
            <a:r>
              <a:rPr lang="fr-CA" b="0" dirty="0">
                <a:latin typeface="Calibri" panose="020F0502020204030204" pitchFamily="34" charset="0"/>
              </a:rPr>
              <a:t>tratégie liée à un enseignement efficace;</a:t>
            </a:r>
          </a:p>
          <a:p>
            <a:pPr>
              <a:buFont typeface="Arial" panose="020B0604020202020204" pitchFamily="34" charset="0"/>
              <a:buChar char="•"/>
            </a:pPr>
            <a:r>
              <a:rPr lang="fr-CA" b="0" dirty="0">
                <a:latin typeface="Calibri" panose="020F0502020204030204" pitchFamily="34" charset="0"/>
              </a:rPr>
              <a:t>Stratégie d’enseignement structurée en étapes séquencées;</a:t>
            </a:r>
          </a:p>
          <a:p>
            <a:pPr>
              <a:buFont typeface="Arial" panose="020B0604020202020204" pitchFamily="34" charset="0"/>
              <a:buChar char="•"/>
            </a:pPr>
            <a:r>
              <a:rPr lang="fr-CA" dirty="0">
                <a:latin typeface="Calibri" panose="020F0502020204030204" pitchFamily="34" charset="0"/>
              </a:rPr>
              <a:t>Objectif: plus grande réussite des élèves; </a:t>
            </a:r>
            <a:r>
              <a:rPr lang="fr-CA" b="0" dirty="0">
                <a:latin typeface="Calibri" panose="020F0502020204030204" pitchFamily="34" charset="0"/>
              </a:rPr>
              <a:t>  </a:t>
            </a:r>
          </a:p>
          <a:p>
            <a:pPr>
              <a:buFont typeface="Arial" panose="020B0604020202020204" pitchFamily="34" charset="0"/>
              <a:buChar char="•"/>
            </a:pPr>
            <a:r>
              <a:rPr lang="fr-CA" dirty="0">
                <a:latin typeface="Calibri" panose="020F0502020204030204" pitchFamily="34" charset="0"/>
              </a:rPr>
              <a:t>Confirmé auprès des clientèles vulnérables;</a:t>
            </a:r>
          </a:p>
          <a:p>
            <a:pPr>
              <a:buFont typeface="Arial" panose="020B0604020202020204" pitchFamily="34" charset="0"/>
              <a:buChar char="•"/>
            </a:pPr>
            <a:r>
              <a:rPr lang="fr-CA" b="0" dirty="0">
                <a:latin typeface="Calibri" panose="020F0502020204030204" pitchFamily="34" charset="0"/>
              </a:rPr>
              <a:t>Plusieurs méthodes, ici: points en commun.</a:t>
            </a:r>
          </a:p>
          <a:p>
            <a:pPr>
              <a:buFont typeface="Arial" panose="020B0604020202020204" pitchFamily="34" charset="0"/>
              <a:buChar char="•"/>
            </a:pPr>
            <a:endParaRPr lang="fr-CA" b="0" dirty="0">
              <a:latin typeface="Calibri" panose="020F0502020204030204" pitchFamily="34" charset="0"/>
            </a:endParaRPr>
          </a:p>
          <a:p>
            <a:pPr marL="0" indent="0">
              <a:buNone/>
            </a:pPr>
            <a:r>
              <a:rPr lang="fr-CA" b="0" dirty="0">
                <a:latin typeface="Calibri" panose="020F0502020204030204" pitchFamily="34" charset="0"/>
              </a:rPr>
              <a:t>(Gauthier, Bissonnette et Richard, 2013).</a:t>
            </a:r>
            <a:endParaRPr lang="fr-CA" dirty="0">
              <a:latin typeface="Calibri" panose="020F0502020204030204" pitchFamily="34" charset="0"/>
            </a:endParaRPr>
          </a:p>
        </p:txBody>
      </p:sp>
      <p:pic>
        <p:nvPicPr>
          <p:cNvPr id="2050" name="Picture 2" descr="C:\Users\thomase\AppData\Local\Microsoft\Windows\Temporary Internet Files\Content.IE5\46IGDZU7\rubon39[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797152"/>
            <a:ext cx="1573907" cy="116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43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Une définition …</a:t>
            </a:r>
          </a:p>
        </p:txBody>
      </p:sp>
      <p:sp>
        <p:nvSpPr>
          <p:cNvPr id="3" name="Espace réservé du contenu 2"/>
          <p:cNvSpPr>
            <a:spLocks noGrp="1"/>
          </p:cNvSpPr>
          <p:nvPr>
            <p:ph idx="1"/>
          </p:nvPr>
        </p:nvSpPr>
        <p:spPr>
          <a:xfrm>
            <a:off x="1187624" y="2119257"/>
            <a:ext cx="6912768" cy="3603812"/>
          </a:xfrm>
        </p:spPr>
        <p:txBody>
          <a:bodyPr/>
          <a:lstStyle/>
          <a:p>
            <a:pPr marL="0" indent="0">
              <a:buNone/>
            </a:pPr>
            <a:r>
              <a:rPr lang="fr-CA" sz="2800" dirty="0"/>
              <a:t>« L'enseignement explicite est une méthode </a:t>
            </a:r>
            <a:r>
              <a:rPr lang="fr-CA" sz="2800" u="sng" dirty="0"/>
              <a:t>systématique</a:t>
            </a:r>
            <a:r>
              <a:rPr lang="fr-CA" sz="2800" dirty="0"/>
              <a:t> pour présenter du matériel par </a:t>
            </a:r>
            <a:r>
              <a:rPr lang="fr-CA" sz="2800" u="sng" dirty="0"/>
              <a:t>petites étapes</a:t>
            </a:r>
            <a:r>
              <a:rPr lang="fr-CA" sz="2800" dirty="0"/>
              <a:t>, en faisant des pauses pour </a:t>
            </a:r>
            <a:r>
              <a:rPr lang="fr-CA" sz="2800" u="sng" dirty="0"/>
              <a:t>vérifier si les élèves comprennent bien</a:t>
            </a:r>
            <a:r>
              <a:rPr lang="fr-CA" sz="2800" dirty="0"/>
              <a:t> et en sollicitant une </a:t>
            </a:r>
            <a:r>
              <a:rPr lang="fr-CA" sz="2800" u="sng" dirty="0"/>
              <a:t>participation active </a:t>
            </a:r>
            <a:r>
              <a:rPr lang="fr-CA" sz="2800" dirty="0"/>
              <a:t>et efficace de </a:t>
            </a:r>
            <a:r>
              <a:rPr lang="fr-CA" sz="2800" u="sng" dirty="0"/>
              <a:t>tous</a:t>
            </a:r>
            <a:r>
              <a:rPr lang="fr-CA" sz="2800" dirty="0"/>
              <a:t> les élèves. » </a:t>
            </a:r>
          </a:p>
          <a:p>
            <a:pPr marL="0" indent="0" algn="r">
              <a:buNone/>
            </a:pPr>
            <a:r>
              <a:rPr lang="fr-CA" dirty="0"/>
              <a:t>Barak </a:t>
            </a:r>
            <a:r>
              <a:rPr lang="fr-CA" dirty="0" err="1"/>
              <a:t>Rosenshine</a:t>
            </a:r>
            <a:endParaRPr lang="fr-CA" dirty="0"/>
          </a:p>
        </p:txBody>
      </p:sp>
    </p:spTree>
    <p:extLst>
      <p:ext uri="{BB962C8B-B14F-4D97-AF65-F5344CB8AC3E}">
        <p14:creationId xmlns:p14="http://schemas.microsoft.com/office/powerpoint/2010/main" val="315282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817582"/>
            <a:ext cx="7149385" cy="1603306"/>
          </a:xfrm>
        </p:spPr>
        <p:txBody>
          <a:bodyPr>
            <a:normAutofit/>
          </a:bodyPr>
          <a:lstStyle/>
          <a:p>
            <a:r>
              <a:rPr lang="fr-CA" dirty="0"/>
              <a:t>L’enseignement explicite en classe d’arts</a:t>
            </a:r>
          </a:p>
        </p:txBody>
      </p:sp>
      <p:sp>
        <p:nvSpPr>
          <p:cNvPr id="3" name="Espace réservé du contenu 2"/>
          <p:cNvSpPr>
            <a:spLocks noGrp="1"/>
          </p:cNvSpPr>
          <p:nvPr>
            <p:ph idx="1"/>
          </p:nvPr>
        </p:nvSpPr>
        <p:spPr>
          <a:xfrm>
            <a:off x="1259632" y="2276872"/>
            <a:ext cx="6840760" cy="3888432"/>
          </a:xfrm>
        </p:spPr>
        <p:txBody>
          <a:bodyPr>
            <a:noAutofit/>
          </a:bodyPr>
          <a:lstStyle/>
          <a:p>
            <a:pPr>
              <a:buFont typeface="Arial" panose="020B0604020202020204" pitchFamily="34" charset="0"/>
              <a:buChar char="•"/>
            </a:pPr>
            <a:r>
              <a:rPr lang="fr-CA" sz="2000" dirty="0"/>
              <a:t>Comble le manque de modèle pour les élèves</a:t>
            </a:r>
          </a:p>
          <a:p>
            <a:pPr marL="0" indent="0">
              <a:buNone/>
            </a:pPr>
            <a:endParaRPr lang="fr-CA" sz="2000" dirty="0"/>
          </a:p>
          <a:p>
            <a:pPr>
              <a:buFont typeface="Arial" panose="020B0604020202020204" pitchFamily="34" charset="0"/>
              <a:buChar char="•"/>
            </a:pPr>
            <a:r>
              <a:rPr lang="fr-CA" sz="2000" dirty="0"/>
              <a:t>Permet de différencier </a:t>
            </a:r>
          </a:p>
          <a:p>
            <a:pPr marL="0" indent="0">
              <a:buNone/>
            </a:pPr>
            <a:endParaRPr lang="fr-CA" sz="2000" dirty="0"/>
          </a:p>
          <a:p>
            <a:pPr>
              <a:buFont typeface="Arial" panose="020B0604020202020204" pitchFamily="34" charset="0"/>
              <a:buChar char="•"/>
            </a:pPr>
            <a:r>
              <a:rPr lang="fr-CA" sz="2000" dirty="0"/>
              <a:t>Permet d’intervenir rapidement </a:t>
            </a:r>
          </a:p>
          <a:p>
            <a:pPr marL="0" indent="0">
              <a:buNone/>
            </a:pPr>
            <a:endParaRPr lang="fr-CA" sz="2000" dirty="0"/>
          </a:p>
          <a:p>
            <a:pPr>
              <a:buFont typeface="Arial" panose="020B0604020202020204" pitchFamily="34" charset="0"/>
              <a:buChar char="•"/>
            </a:pPr>
            <a:r>
              <a:rPr lang="fr-CA" sz="2000" dirty="0"/>
              <a:t>Permet la conscientisation du processus de création </a:t>
            </a:r>
          </a:p>
          <a:p>
            <a:pPr>
              <a:buFont typeface="Arial" panose="020B0604020202020204" pitchFamily="34" charset="0"/>
              <a:buChar char="•"/>
            </a:pPr>
            <a:endParaRPr lang="fr-CA" sz="2000" dirty="0"/>
          </a:p>
          <a:p>
            <a:pPr>
              <a:buFont typeface="Arial" panose="020B0604020202020204" pitchFamily="34" charset="0"/>
              <a:buChar char="•"/>
            </a:pPr>
            <a:r>
              <a:rPr lang="fr-CA" sz="2000" dirty="0"/>
              <a:t>Se réfère au connu pour aller vers la nouveauté (connaissances antérieures)</a:t>
            </a:r>
          </a:p>
        </p:txBody>
      </p:sp>
    </p:spTree>
    <p:extLst>
      <p:ext uri="{BB962C8B-B14F-4D97-AF65-F5344CB8AC3E}">
        <p14:creationId xmlns:p14="http://schemas.microsoft.com/office/powerpoint/2010/main" val="425401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L’enseignement explicite…</a:t>
            </a:r>
          </a:p>
        </p:txBody>
      </p:sp>
      <p:sp>
        <p:nvSpPr>
          <p:cNvPr id="3" name="Espace réservé du contenu 2"/>
          <p:cNvSpPr>
            <a:spLocks noGrp="1"/>
          </p:cNvSpPr>
          <p:nvPr>
            <p:ph idx="1"/>
          </p:nvPr>
        </p:nvSpPr>
        <p:spPr>
          <a:xfrm>
            <a:off x="1463040" y="2119257"/>
            <a:ext cx="6349320" cy="3469983"/>
          </a:xfrm>
        </p:spPr>
        <p:txBody>
          <a:bodyPr>
            <a:noAutofit/>
          </a:bodyPr>
          <a:lstStyle/>
          <a:p>
            <a:pPr marL="0" indent="0">
              <a:buNone/>
            </a:pPr>
            <a:r>
              <a:rPr lang="fr-CA" dirty="0"/>
              <a:t>Est une des stratégies à utiliser parmi d’autres.</a:t>
            </a:r>
          </a:p>
          <a:p>
            <a:pPr>
              <a:buFont typeface="Arial" panose="020B0604020202020204" pitchFamily="34" charset="0"/>
              <a:buChar char="•"/>
            </a:pPr>
            <a:r>
              <a:rPr lang="fr-CA" dirty="0"/>
              <a:t>Elle est une stratégie efficace lorsqu’on enseigne une technique en arts; </a:t>
            </a:r>
          </a:p>
          <a:p>
            <a:pPr marL="0" indent="0">
              <a:buNone/>
            </a:pPr>
            <a:endParaRPr lang="fr-CA" dirty="0"/>
          </a:p>
          <a:p>
            <a:pPr>
              <a:buFont typeface="Arial" panose="020B0604020202020204" pitchFamily="34" charset="0"/>
              <a:buChar char="•"/>
            </a:pPr>
            <a:r>
              <a:rPr lang="fr-CA" dirty="0"/>
              <a:t>Toutefois elle n’est pas appropriée lors de l’expérimentation du processus de création, d’exploration ou de découverte par l’élève.</a:t>
            </a:r>
          </a:p>
        </p:txBody>
      </p:sp>
    </p:spTree>
    <p:extLst>
      <p:ext uri="{BB962C8B-B14F-4D97-AF65-F5344CB8AC3E}">
        <p14:creationId xmlns:p14="http://schemas.microsoft.com/office/powerpoint/2010/main" val="350773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L’enseignement explicite</a:t>
            </a:r>
          </a:p>
        </p:txBody>
      </p:sp>
      <p:sp>
        <p:nvSpPr>
          <p:cNvPr id="3" name="Espace réservé du contenu 2"/>
          <p:cNvSpPr>
            <a:spLocks noGrp="1"/>
          </p:cNvSpPr>
          <p:nvPr>
            <p:ph idx="1"/>
          </p:nvPr>
        </p:nvSpPr>
        <p:spPr>
          <a:xfrm>
            <a:off x="1475656" y="1988840"/>
            <a:ext cx="6696744" cy="3603812"/>
          </a:xfrm>
        </p:spPr>
        <p:txBody>
          <a:bodyPr>
            <a:normAutofit/>
          </a:bodyPr>
          <a:lstStyle/>
          <a:p>
            <a:pPr>
              <a:buFont typeface="Arial" panose="020B0604020202020204" pitchFamily="34" charset="0"/>
              <a:buChar char="•"/>
            </a:pPr>
            <a:endParaRPr lang="fr-CA" dirty="0"/>
          </a:p>
          <a:p>
            <a:pPr>
              <a:buFont typeface="Arial" panose="020B0604020202020204" pitchFamily="34" charset="0"/>
              <a:buChar char="•"/>
            </a:pPr>
            <a:r>
              <a:rPr lang="fr-CA" sz="2800" dirty="0"/>
              <a:t>Ne doit pas être pratiquée «mur à mur»;</a:t>
            </a:r>
          </a:p>
          <a:p>
            <a:pPr>
              <a:buFont typeface="Arial" panose="020B0604020202020204" pitchFamily="34" charset="0"/>
              <a:buChar char="•"/>
            </a:pPr>
            <a:endParaRPr lang="fr-CA" sz="2800" dirty="0"/>
          </a:p>
          <a:p>
            <a:pPr>
              <a:buFont typeface="Arial" panose="020B0604020202020204" pitchFamily="34" charset="0"/>
              <a:buChar char="•"/>
            </a:pPr>
            <a:r>
              <a:rPr lang="fr-CA" sz="2800" dirty="0"/>
              <a:t>Ne s’improvise pas ;</a:t>
            </a:r>
          </a:p>
          <a:p>
            <a:pPr>
              <a:buFont typeface="Arial" panose="020B0604020202020204" pitchFamily="34" charset="0"/>
              <a:buChar char="•"/>
            </a:pPr>
            <a:endParaRPr lang="fr-CA" sz="2800" dirty="0"/>
          </a:p>
          <a:p>
            <a:pPr>
              <a:buFont typeface="Arial" panose="020B0604020202020204" pitchFamily="34" charset="0"/>
              <a:buChar char="•"/>
            </a:pPr>
            <a:r>
              <a:rPr lang="fr-CA" sz="2800" dirty="0"/>
              <a:t>Est systématique, efficace et planifiée.</a:t>
            </a:r>
          </a:p>
          <a:p>
            <a:endParaRPr lang="fr-CA" dirty="0"/>
          </a:p>
        </p:txBody>
      </p:sp>
    </p:spTree>
    <p:extLst>
      <p:ext uri="{BB962C8B-B14F-4D97-AF65-F5344CB8AC3E}">
        <p14:creationId xmlns:p14="http://schemas.microsoft.com/office/powerpoint/2010/main" val="373449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07056" y="2204864"/>
            <a:ext cx="6421328" cy="3603812"/>
          </a:xfrm>
        </p:spPr>
        <p:txBody>
          <a:bodyPr>
            <a:normAutofit lnSpcReduction="10000"/>
          </a:bodyPr>
          <a:lstStyle/>
          <a:p>
            <a:pPr marL="514350" indent="-514350">
              <a:buFont typeface="+mj-lt"/>
              <a:buAutoNum type="alphaUcPeriod"/>
            </a:pPr>
            <a:r>
              <a:rPr lang="fr-CA" sz="3200" dirty="0"/>
              <a:t>Mise en situation</a:t>
            </a:r>
          </a:p>
          <a:p>
            <a:pPr marL="514350" indent="-514350">
              <a:buFont typeface="+mj-lt"/>
              <a:buAutoNum type="alphaUcPeriod"/>
            </a:pPr>
            <a:endParaRPr lang="fr-CA" sz="3200" dirty="0"/>
          </a:p>
          <a:p>
            <a:pPr marL="514350" indent="-514350">
              <a:buFont typeface="+mj-lt"/>
              <a:buAutoNum type="alphaUcPeriod"/>
            </a:pPr>
            <a:r>
              <a:rPr lang="fr-CA" sz="3200" dirty="0"/>
              <a:t>Expérience d’apprentissage</a:t>
            </a:r>
          </a:p>
          <a:p>
            <a:pPr marL="514350" indent="-514350">
              <a:buFont typeface="+mj-lt"/>
              <a:buAutoNum type="alphaUcPeriod"/>
            </a:pPr>
            <a:endParaRPr lang="fr-CA" sz="3200" dirty="0"/>
          </a:p>
          <a:p>
            <a:pPr marL="514350" indent="-514350">
              <a:buFont typeface="+mj-lt"/>
              <a:buAutoNum type="alphaUcPeriod"/>
            </a:pPr>
            <a:r>
              <a:rPr lang="fr-CA" sz="3200" dirty="0"/>
              <a:t>Objectivation</a:t>
            </a:r>
          </a:p>
          <a:p>
            <a:endParaRPr lang="fr-CA" dirty="0"/>
          </a:p>
          <a:p>
            <a:pPr marL="0" indent="0">
              <a:buNone/>
            </a:pPr>
            <a:r>
              <a:rPr lang="fr-CA" sz="1100" dirty="0"/>
              <a:t>Sources : Gauthier, C., Bissonnette, S., Richard M</a:t>
            </a:r>
            <a:r>
              <a:rPr lang="fr-CA" sz="1100" i="1" dirty="0"/>
              <a:t>., L’enseignement explicite</a:t>
            </a:r>
            <a:r>
              <a:rPr lang="fr-CA" sz="1100" dirty="0"/>
              <a:t>, tiré de Enseigner, sous la direction de </a:t>
            </a:r>
            <a:r>
              <a:rPr lang="fr-CA" sz="1100" dirty="0" err="1"/>
              <a:t>Dupriez</a:t>
            </a:r>
            <a:r>
              <a:rPr lang="fr-CA" sz="1100" dirty="0"/>
              <a:t> V. et Chapelle, G., 2007, PUF, coll. Apprendre., pp 107-116.</a:t>
            </a:r>
          </a:p>
          <a:p>
            <a:endParaRPr lang="fr-CA" sz="3600" u="sng" dirty="0"/>
          </a:p>
        </p:txBody>
      </p:sp>
      <p:sp>
        <p:nvSpPr>
          <p:cNvPr id="2" name="Titre 1"/>
          <p:cNvSpPr>
            <a:spLocks noGrp="1"/>
          </p:cNvSpPr>
          <p:nvPr>
            <p:ph type="title"/>
          </p:nvPr>
        </p:nvSpPr>
        <p:spPr>
          <a:xfrm>
            <a:off x="467544" y="692696"/>
            <a:ext cx="8075240" cy="1371600"/>
          </a:xfrm>
        </p:spPr>
        <p:txBody>
          <a:bodyPr>
            <a:normAutofit fontScale="90000"/>
          </a:bodyPr>
          <a:lstStyle/>
          <a:p>
            <a:r>
              <a:rPr lang="fr-CA" dirty="0"/>
              <a:t>Les étapes de </a:t>
            </a:r>
            <a:br>
              <a:rPr lang="fr-CA" dirty="0"/>
            </a:br>
            <a:r>
              <a:rPr lang="fr-CA" dirty="0"/>
              <a:t>l’enseignement explicite</a:t>
            </a:r>
          </a:p>
        </p:txBody>
      </p:sp>
      <p:sp>
        <p:nvSpPr>
          <p:cNvPr id="4" name="ZoneTexte 3"/>
          <p:cNvSpPr txBox="1"/>
          <p:nvPr/>
        </p:nvSpPr>
        <p:spPr>
          <a:xfrm rot="1220763">
            <a:off x="6864707" y="2208451"/>
            <a:ext cx="1446574" cy="1021556"/>
          </a:xfrm>
          <a:prstGeom prst="wedgeRoundRectCallout">
            <a:avLst>
              <a:gd name="adj1" fmla="val -31392"/>
              <a:gd name="adj2" fmla="val 126163"/>
              <a:gd name="adj3" fmla="val 16667"/>
            </a:avLst>
          </a:prstGeom>
          <a:noFill/>
          <a:ln w="28575">
            <a:solidFill>
              <a:schemeClr val="tx1"/>
            </a:solidFill>
          </a:ln>
        </p:spPr>
        <p:txBody>
          <a:bodyPr wrap="square" rtlCol="0">
            <a:spAutoFit/>
          </a:bodyPr>
          <a:lstStyle/>
          <a:p>
            <a:r>
              <a:rPr lang="fr-CA" dirty="0"/>
              <a:t>Voyons voir chacune de ces étapes!</a:t>
            </a:r>
          </a:p>
        </p:txBody>
      </p:sp>
    </p:spTree>
    <p:extLst>
      <p:ext uri="{BB962C8B-B14F-4D97-AF65-F5344CB8AC3E}">
        <p14:creationId xmlns:p14="http://schemas.microsoft.com/office/powerpoint/2010/main" val="352808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817583"/>
            <a:ext cx="6789345" cy="811218"/>
          </a:xfrm>
        </p:spPr>
        <p:txBody>
          <a:bodyPr/>
          <a:lstStyle/>
          <a:p>
            <a:r>
              <a:rPr lang="fr-CA" dirty="0"/>
              <a:t>         A. Mise en situation</a:t>
            </a:r>
          </a:p>
        </p:txBody>
      </p:sp>
      <p:sp>
        <p:nvSpPr>
          <p:cNvPr id="3" name="Espace réservé du contenu 2"/>
          <p:cNvSpPr>
            <a:spLocks noGrp="1"/>
          </p:cNvSpPr>
          <p:nvPr>
            <p:ph idx="1"/>
          </p:nvPr>
        </p:nvSpPr>
        <p:spPr>
          <a:xfrm>
            <a:off x="1115616" y="1684653"/>
            <a:ext cx="7122773" cy="4332506"/>
          </a:xfrm>
        </p:spPr>
        <p:txBody>
          <a:bodyPr>
            <a:noAutofit/>
          </a:bodyPr>
          <a:lstStyle/>
          <a:p>
            <a:pPr marL="0" indent="0">
              <a:buNone/>
            </a:pPr>
            <a:r>
              <a:rPr lang="fr-CA" b="1" dirty="0"/>
              <a:t>L’enseignant présente l’objectif d’apprentissage et nomme les acquis escomptés chez l’élève. </a:t>
            </a:r>
          </a:p>
          <a:p>
            <a:pPr>
              <a:buFont typeface="Arial" panose="020B0604020202020204" pitchFamily="34" charset="0"/>
              <a:buChar char="•"/>
            </a:pPr>
            <a:r>
              <a:rPr lang="fr-CA" sz="2000" dirty="0"/>
              <a:t>Nomme les connaissances et ou techniques que les élèves doivent apprendre pendant ce cours en utilisant le vocabulaire disciplinaire et divers supports visuels (affiches, vidéos, etc.)</a:t>
            </a:r>
          </a:p>
          <a:p>
            <a:pPr marL="0" indent="0">
              <a:buNone/>
            </a:pPr>
            <a:endParaRPr lang="fr-CA" sz="2000" i="1" dirty="0"/>
          </a:p>
          <a:p>
            <a:pPr marL="0" indent="0">
              <a:buNone/>
            </a:pPr>
            <a:r>
              <a:rPr lang="fr-CA" sz="2000" i="1" dirty="0"/>
              <a:t>Par exemple:</a:t>
            </a:r>
          </a:p>
          <a:p>
            <a:pPr marL="0" indent="0">
              <a:buNone/>
            </a:pPr>
            <a:r>
              <a:rPr lang="fr-CA" sz="2000" b="1" i="1" dirty="0"/>
              <a:t>- en</a:t>
            </a:r>
            <a:r>
              <a:rPr lang="fr-CA" sz="2000" i="1" dirty="0"/>
              <a:t> </a:t>
            </a:r>
            <a:r>
              <a:rPr lang="fr-CA" sz="2000" b="1" i="1" dirty="0"/>
              <a:t>arts plastiques</a:t>
            </a:r>
            <a:r>
              <a:rPr lang="fr-CA" sz="2000" i="1" dirty="0"/>
              <a:t>, l’enseignant nomme les connaissances du langage plastique ciblées (lignes-formes) et la technique choisie (dessiner) pour la réalisation plastique.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692696"/>
            <a:ext cx="1008112" cy="99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8178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naise">
  <a:themeElements>
    <a:clrScheme name="Personnalisé 14">
      <a:dk1>
        <a:sysClr val="windowText" lastClr="000000"/>
      </a:dk1>
      <a:lt1>
        <a:sysClr val="window" lastClr="FFFFFF"/>
      </a:lt1>
      <a:dk2>
        <a:srgbClr val="3E3D2D"/>
      </a:dk2>
      <a:lt2>
        <a:srgbClr val="33CC33"/>
      </a:lt2>
      <a:accent1>
        <a:srgbClr val="FF00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ersonnalisé 3">
      <a:majorFont>
        <a:latin typeface="Berlin Sans FB Demi"/>
        <a:ea typeface=""/>
        <a:cs typeface=""/>
      </a:majorFont>
      <a:minorFont>
        <a:latin typeface="Calibri"/>
        <a:ea typeface=""/>
        <a:cs typeface=""/>
      </a:minorFont>
    </a:fontScheme>
    <a:fmtScheme name="Punais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2536</TotalTime>
  <Words>1552</Words>
  <Application>Microsoft Office PowerPoint</Application>
  <PresentationFormat>Affichage à l'écran (4:3)</PresentationFormat>
  <Paragraphs>163</Paragraphs>
  <Slides>21</Slides>
  <Notes>15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Arial</vt:lpstr>
      <vt:lpstr>Berlin Sans FB Demi</vt:lpstr>
      <vt:lpstr>Brush Script MT</vt:lpstr>
      <vt:lpstr>Calibri</vt:lpstr>
      <vt:lpstr>Courgette</vt:lpstr>
      <vt:lpstr>Overlock</vt:lpstr>
      <vt:lpstr>Rage Italic</vt:lpstr>
      <vt:lpstr>Punaise</vt:lpstr>
      <vt:lpstr>L’enseignement explicite  en arts plastiques  </vt:lpstr>
      <vt:lpstr>Intention</vt:lpstr>
      <vt:lpstr>Contextualisation</vt:lpstr>
      <vt:lpstr>Une définition …</vt:lpstr>
      <vt:lpstr>L’enseignement explicite en classe d’arts</vt:lpstr>
      <vt:lpstr>L’enseignement explicite…</vt:lpstr>
      <vt:lpstr>L’enseignement explicite</vt:lpstr>
      <vt:lpstr>Les étapes de  l’enseignement explicite</vt:lpstr>
      <vt:lpstr>         A. Mise en situation</vt:lpstr>
      <vt:lpstr>Suite… Mise en situation</vt:lpstr>
      <vt:lpstr>B. Expérience d’apprentissage</vt:lpstr>
      <vt:lpstr>B. Expérience d’apprentissage</vt:lpstr>
      <vt:lpstr>… Suite Modelage L’enseignant donne des exemples et contre-exemples. Il leur demande ensuite d’établir des liens entre ce qu’ils connaissent déjà et les nouveaux apprentissages. </vt:lpstr>
      <vt:lpstr>Suite B. Expérience d’apprentissage</vt:lpstr>
      <vt:lpstr>suite Étape 2- pratique guidée</vt:lpstr>
      <vt:lpstr>Suite B. Expérience d’apprentissage</vt:lpstr>
      <vt:lpstr>Rétroaction et Questionnement de l’enseignant </vt:lpstr>
      <vt:lpstr>Plan de questionnement  de l’élève (Steve Bissonnette)</vt:lpstr>
      <vt:lpstr>C. Objectivation</vt:lpstr>
      <vt:lpstr>Synthèse des éléments clés de l’enseignement explicite pour l’enseignant</vt:lpstr>
      <vt:lpstr>Sources</vt:lpstr>
    </vt:vector>
  </TitlesOfParts>
  <Company>CSL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L’enseignement explicite</dc:title>
  <dc:creator>Thomas, Eve</dc:creator>
  <cp:lastModifiedBy>Fournier Sonia</cp:lastModifiedBy>
  <cp:revision>177</cp:revision>
  <dcterms:created xsi:type="dcterms:W3CDTF">2015-11-19T15:50:39Z</dcterms:created>
  <dcterms:modified xsi:type="dcterms:W3CDTF">2023-12-27T12:27:06Z</dcterms:modified>
</cp:coreProperties>
</file>