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18_EDBAFA51.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67" r:id="rId3"/>
    <p:sldId id="268" r:id="rId4"/>
    <p:sldId id="284" r:id="rId5"/>
    <p:sldId id="282" r:id="rId6"/>
    <p:sldId id="269" r:id="rId7"/>
    <p:sldId id="270" r:id="rId8"/>
    <p:sldId id="271" r:id="rId9"/>
    <p:sldId id="289" r:id="rId10"/>
    <p:sldId id="257" r:id="rId11"/>
    <p:sldId id="266" r:id="rId12"/>
    <p:sldId id="273" r:id="rId13"/>
    <p:sldId id="274" r:id="rId14"/>
    <p:sldId id="275" r:id="rId15"/>
    <p:sldId id="277" r:id="rId16"/>
    <p:sldId id="278" r:id="rId17"/>
    <p:sldId id="280" r:id="rId18"/>
    <p:sldId id="288" r:id="rId19"/>
    <p:sldId id="262" r:id="rId20"/>
    <p:sldId id="287" r:id="rId21"/>
    <p:sldId id="292" r:id="rId22"/>
    <p:sldId id="291" r:id="rId23"/>
    <p:sldId id="29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D75BB7-0E72-A761-3AF6-C95C13D3EAE7}" name="Fournier Sonia" initials="SF" userId="S::fourso01@uqar.ca::a5029ea9-6dcb-4c12-9bb2-f45bdce1f5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47A8E-5BD3-4B85-A51E-8A7975335C96}" v="2" dt="2025-08-14T11:27:36.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63" d="100"/>
          <a:sy n="63" d="100"/>
        </p:scale>
        <p:origin x="1380" y="-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urnier Sonia" userId="a5029ea9-6dcb-4c12-9bb2-f45bdce1f5e2" providerId="ADAL" clId="{0A447A8E-5BD3-4B85-A51E-8A7975335C96}"/>
    <pc:docChg chg="modSld">
      <pc:chgData name="Fournier Sonia" userId="a5029ea9-6dcb-4c12-9bb2-f45bdce1f5e2" providerId="ADAL" clId="{0A447A8E-5BD3-4B85-A51E-8A7975335C96}" dt="2025-08-14T11:28:06.851" v="147" actId="1076"/>
      <pc:docMkLst>
        <pc:docMk/>
      </pc:docMkLst>
      <pc:sldChg chg="modSp mod">
        <pc:chgData name="Fournier Sonia" userId="a5029ea9-6dcb-4c12-9bb2-f45bdce1f5e2" providerId="ADAL" clId="{0A447A8E-5BD3-4B85-A51E-8A7975335C96}" dt="2025-08-14T10:10:08.330" v="64" actId="20577"/>
        <pc:sldMkLst>
          <pc:docMk/>
          <pc:sldMk cId="2382910198" sldId="273"/>
        </pc:sldMkLst>
        <pc:spChg chg="mod">
          <ac:chgData name="Fournier Sonia" userId="a5029ea9-6dcb-4c12-9bb2-f45bdce1f5e2" providerId="ADAL" clId="{0A447A8E-5BD3-4B85-A51E-8A7975335C96}" dt="2025-08-14T10:10:08.330" v="64" actId="20577"/>
          <ac:spMkLst>
            <pc:docMk/>
            <pc:sldMk cId="2382910198" sldId="273"/>
            <ac:spMk id="4" creationId="{13105492-55B3-004E-158D-4D5E638BC3BF}"/>
          </ac:spMkLst>
        </pc:spChg>
      </pc:sldChg>
      <pc:sldChg chg="modSp mod">
        <pc:chgData name="Fournier Sonia" userId="a5029ea9-6dcb-4c12-9bb2-f45bdce1f5e2" providerId="ADAL" clId="{0A447A8E-5BD3-4B85-A51E-8A7975335C96}" dt="2025-08-14T11:28:06.851" v="147" actId="1076"/>
        <pc:sldMkLst>
          <pc:docMk/>
          <pc:sldMk cId="3245115190" sldId="290"/>
        </pc:sldMkLst>
        <pc:spChg chg="mod">
          <ac:chgData name="Fournier Sonia" userId="a5029ea9-6dcb-4c12-9bb2-f45bdce1f5e2" providerId="ADAL" clId="{0A447A8E-5BD3-4B85-A51E-8A7975335C96}" dt="2025-08-14T11:28:06.851" v="147" actId="1076"/>
          <ac:spMkLst>
            <pc:docMk/>
            <pc:sldMk cId="3245115190" sldId="290"/>
            <ac:spMk id="24" creationId="{D87B3B43-20E7-C3FF-4330-2C7EEF1BCC40}"/>
          </ac:spMkLst>
        </pc:spChg>
      </pc:sldChg>
    </pc:docChg>
  </pc:docChgLst>
</pc:chgInfo>
</file>

<file path=ppt/comments/modernComment_118_EDBAFA51.xml><?xml version="1.0" encoding="utf-8"?>
<p188:cmLst xmlns:a="http://schemas.openxmlformats.org/drawingml/2006/main" xmlns:r="http://schemas.openxmlformats.org/officeDocument/2006/relationships" xmlns:p188="http://schemas.microsoft.com/office/powerpoint/2018/8/main">
  <p188:cm id="{83CD93A8-356B-4286-BF7A-A26551B65BB0}" authorId="{F3D75BB7-0E72-A761-3AF6-C95C13D3EAE7}" created="2025-07-24T13:32:35.628">
    <ac:deMkLst xmlns:ac="http://schemas.microsoft.com/office/drawing/2013/main/command">
      <pc:docMk xmlns:pc="http://schemas.microsoft.com/office/powerpoint/2013/main/command"/>
      <pc:sldMk xmlns:pc="http://schemas.microsoft.com/office/powerpoint/2013/main/command" cId="3988453969" sldId="280"/>
      <ac:spMk id="4" creationId="{D27421F7-16E3-280E-732C-BDBDFF847259}"/>
    </ac:deMkLst>
    <p188:txBody>
      <a:bodyPr/>
      <a:lstStyle/>
      <a:p>
        <a:r>
          <a:rPr lang="fr-CA"/>
          <a:t> Prolongements possibles 
1. Production écrite et illustration
•	Objectif : Amener les étudiants à créer un récit fantastique où la voiture imaginaire a des pouvoirs ou une histoire singulière.
•	Activité :
o	Rédaction du récit (court texte narratif).
o	Illustration artistique inspirée du récit (peinture, collage, technique mixte).
•	Compétences : Écriture créative + expression visuelle.
________________________________________
2. Maquette ou sculpture
•	Objectif : Transposer la voiture imaginaire dans un objet tridimensionnel.
•	Activité :
o	Réaliser une maquette de la voiture avec des matériaux recyclés ou de récupération.
o	Intégrer des éléments sensoriels (textures, sons, lumière) pour relier au volet multisensoriel.
•	Compétences : Créativité manuelle + sensibilisation écologique.
________________________________________
3. Bande dessinée ou roman graphique
•	Objectif : Transformer le récit écrit en séquence illustrée.
•	Activité :
o	Créer une BD courte (3 à 5 planches) racontant un extrait clé du récit.
o	Travail sur les codes visuels (cadrage, bulles, onomatopées).
•	Compétences : Écriture narrative + langage visuel + narration séquentielle.
________________________________________
4. Performance ou lecture publique
•	Objectif : Donner vie au récit par une interprétation orale ou théâtrale.
•	Activité :
o	Lecture expressive du texte ou mise en scène d’un extrait.
o	Intégration de bruitages (sons de moteur, musique futuriste) et de projections d’images de la voiture.
•	Compétences : Oralité + multimédia + créativité sonore.
________________________________________
5. Approche numérique
•	Objectif : Explorer les outils numériques pour enrichir l’expérience.
•	Activité :
o	Créer une capsule vidéo présentant le récit et son univers graphique.
o	Utiliser un logiciel simple de dessin ou un outil de création 3D pour modéliser la voiture.
•	Compétences : Littératie numérique + arts plastiques.</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CFD21E-9926-4E25-8DF1-52AAA20322F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587DE86-C37E-4026-BE30-C0286731EEF2}">
      <dgm:prSet/>
      <dgm:spPr/>
      <dgm:t>
        <a:bodyPr/>
        <a:lstStyle/>
        <a:p>
          <a:r>
            <a:rPr lang="fr-CA" dirty="0"/>
            <a:t>•Le fragment, le vestige, la trace, la sensibilité à la matière, à l'altération;</a:t>
          </a:r>
          <a:endParaRPr lang="en-US" dirty="0"/>
        </a:p>
      </dgm:t>
    </dgm:pt>
    <dgm:pt modelId="{51F5DC09-4A63-4F37-B301-8D494E2A4CDA}" type="parTrans" cxnId="{E33E692B-C1EA-4D85-81DF-61AC50F58A76}">
      <dgm:prSet/>
      <dgm:spPr/>
      <dgm:t>
        <a:bodyPr/>
        <a:lstStyle/>
        <a:p>
          <a:endParaRPr lang="en-US"/>
        </a:p>
      </dgm:t>
    </dgm:pt>
    <dgm:pt modelId="{8CF96ED2-9CEE-45A1-AD44-12FCF4AF53DA}" type="sibTrans" cxnId="{E33E692B-C1EA-4D85-81DF-61AC50F58A76}">
      <dgm:prSet/>
      <dgm:spPr/>
      <dgm:t>
        <a:bodyPr/>
        <a:lstStyle/>
        <a:p>
          <a:endParaRPr lang="en-US"/>
        </a:p>
      </dgm:t>
    </dgm:pt>
    <dgm:pt modelId="{B564FB9F-2133-4585-9C11-820CE5442A8A}">
      <dgm:prSet/>
      <dgm:spPr/>
      <dgm:t>
        <a:bodyPr/>
        <a:lstStyle/>
        <a:p>
          <a:r>
            <a:rPr lang="fr-CA"/>
            <a:t>• Une poésie du réel brut, souvent marginalisé.</a:t>
          </a:r>
          <a:endParaRPr lang="en-US"/>
        </a:p>
      </dgm:t>
    </dgm:pt>
    <dgm:pt modelId="{28CD0C6E-3673-4006-901A-E263134C7049}" type="sibTrans" cxnId="{085D97F3-F1F7-4CA3-A0A0-6FC61CC67ECA}">
      <dgm:prSet/>
      <dgm:spPr/>
      <dgm:t>
        <a:bodyPr/>
        <a:lstStyle/>
        <a:p>
          <a:endParaRPr lang="en-US"/>
        </a:p>
      </dgm:t>
    </dgm:pt>
    <dgm:pt modelId="{D25AF452-61FE-42F6-96E9-2AE06423358B}" type="parTrans" cxnId="{085D97F3-F1F7-4CA3-A0A0-6FC61CC67ECA}">
      <dgm:prSet/>
      <dgm:spPr/>
      <dgm:t>
        <a:bodyPr/>
        <a:lstStyle/>
        <a:p>
          <a:endParaRPr lang="en-US"/>
        </a:p>
      </dgm:t>
    </dgm:pt>
    <dgm:pt modelId="{20DEFA51-79B1-4D1B-A7D1-398CE454D90C}">
      <dgm:prSet/>
      <dgm:spPr/>
      <dgm:t>
        <a:bodyPr/>
        <a:lstStyle/>
        <a:p>
          <a:r>
            <a:rPr lang="fr-CA"/>
            <a:t>•Le rapport au corps blessé ou transformé (par analogie avec les voitures accidentées ou recyclées);</a:t>
          </a:r>
          <a:endParaRPr lang="en-US"/>
        </a:p>
      </dgm:t>
    </dgm:pt>
    <dgm:pt modelId="{E04B88ED-E4FE-4C6F-9E13-1D616E0DD99C}" type="sibTrans" cxnId="{EC18D603-451D-4197-89E1-A0E2E184674C}">
      <dgm:prSet/>
      <dgm:spPr/>
      <dgm:t>
        <a:bodyPr/>
        <a:lstStyle/>
        <a:p>
          <a:endParaRPr lang="en-US"/>
        </a:p>
      </dgm:t>
    </dgm:pt>
    <dgm:pt modelId="{165F29B4-7B27-4AA1-AE8D-3C8E96ED74D9}" type="parTrans" cxnId="{EC18D603-451D-4197-89E1-A0E2E184674C}">
      <dgm:prSet/>
      <dgm:spPr/>
      <dgm:t>
        <a:bodyPr/>
        <a:lstStyle/>
        <a:p>
          <a:endParaRPr lang="en-US"/>
        </a:p>
      </dgm:t>
    </dgm:pt>
    <dgm:pt modelId="{98364D12-6675-4412-BF0F-739370575E39}" type="pres">
      <dgm:prSet presAssocID="{D1CFD21E-9926-4E25-8DF1-52AAA20322FF}" presName="linear" presStyleCnt="0">
        <dgm:presLayoutVars>
          <dgm:animLvl val="lvl"/>
          <dgm:resizeHandles val="exact"/>
        </dgm:presLayoutVars>
      </dgm:prSet>
      <dgm:spPr/>
    </dgm:pt>
    <dgm:pt modelId="{7970ABCF-B544-4282-B22E-F5CBA566AC34}" type="pres">
      <dgm:prSet presAssocID="{6587DE86-C37E-4026-BE30-C0286731EEF2}" presName="parentText" presStyleLbl="node1" presStyleIdx="0" presStyleCnt="3">
        <dgm:presLayoutVars>
          <dgm:chMax val="0"/>
          <dgm:bulletEnabled val="1"/>
        </dgm:presLayoutVars>
      </dgm:prSet>
      <dgm:spPr/>
    </dgm:pt>
    <dgm:pt modelId="{73B34AF8-EE72-4AA0-A289-4511C77337BC}" type="pres">
      <dgm:prSet presAssocID="{8CF96ED2-9CEE-45A1-AD44-12FCF4AF53DA}" presName="spacer" presStyleCnt="0"/>
      <dgm:spPr/>
    </dgm:pt>
    <dgm:pt modelId="{C94078F3-EF4A-451B-B24A-7718274B95DB}" type="pres">
      <dgm:prSet presAssocID="{20DEFA51-79B1-4D1B-A7D1-398CE454D90C}" presName="parentText" presStyleLbl="node1" presStyleIdx="1" presStyleCnt="3">
        <dgm:presLayoutVars>
          <dgm:chMax val="0"/>
          <dgm:bulletEnabled val="1"/>
        </dgm:presLayoutVars>
      </dgm:prSet>
      <dgm:spPr/>
    </dgm:pt>
    <dgm:pt modelId="{70B0F2F4-D412-48AA-A0CE-842D402D2E36}" type="pres">
      <dgm:prSet presAssocID="{E04B88ED-E4FE-4C6F-9E13-1D616E0DD99C}" presName="spacer" presStyleCnt="0"/>
      <dgm:spPr/>
    </dgm:pt>
    <dgm:pt modelId="{5EAC01F1-1946-4C54-B211-8A0322EE9917}" type="pres">
      <dgm:prSet presAssocID="{B564FB9F-2133-4585-9C11-820CE5442A8A}" presName="parentText" presStyleLbl="node1" presStyleIdx="2" presStyleCnt="3">
        <dgm:presLayoutVars>
          <dgm:chMax val="0"/>
          <dgm:bulletEnabled val="1"/>
        </dgm:presLayoutVars>
      </dgm:prSet>
      <dgm:spPr/>
    </dgm:pt>
  </dgm:ptLst>
  <dgm:cxnLst>
    <dgm:cxn modelId="{EC18D603-451D-4197-89E1-A0E2E184674C}" srcId="{D1CFD21E-9926-4E25-8DF1-52AAA20322FF}" destId="{20DEFA51-79B1-4D1B-A7D1-398CE454D90C}" srcOrd="1" destOrd="0" parTransId="{165F29B4-7B27-4AA1-AE8D-3C8E96ED74D9}" sibTransId="{E04B88ED-E4FE-4C6F-9E13-1D616E0DD99C}"/>
    <dgm:cxn modelId="{E33E692B-C1EA-4D85-81DF-61AC50F58A76}" srcId="{D1CFD21E-9926-4E25-8DF1-52AAA20322FF}" destId="{6587DE86-C37E-4026-BE30-C0286731EEF2}" srcOrd="0" destOrd="0" parTransId="{51F5DC09-4A63-4F37-B301-8D494E2A4CDA}" sibTransId="{8CF96ED2-9CEE-45A1-AD44-12FCF4AF53DA}"/>
    <dgm:cxn modelId="{F48DABC4-04EE-46F9-A4FB-CAE022689C87}" type="presOf" srcId="{B564FB9F-2133-4585-9C11-820CE5442A8A}" destId="{5EAC01F1-1946-4C54-B211-8A0322EE9917}" srcOrd="0" destOrd="0" presId="urn:microsoft.com/office/officeart/2005/8/layout/vList2"/>
    <dgm:cxn modelId="{6C0DA1C5-7FC5-4CC9-B216-9A331EA0B6B0}" type="presOf" srcId="{20DEFA51-79B1-4D1B-A7D1-398CE454D90C}" destId="{C94078F3-EF4A-451B-B24A-7718274B95DB}" srcOrd="0" destOrd="0" presId="urn:microsoft.com/office/officeart/2005/8/layout/vList2"/>
    <dgm:cxn modelId="{6E5D55DE-F1FB-45A9-98D4-D91DF969CC22}" type="presOf" srcId="{D1CFD21E-9926-4E25-8DF1-52AAA20322FF}" destId="{98364D12-6675-4412-BF0F-739370575E39}" srcOrd="0" destOrd="0" presId="urn:microsoft.com/office/officeart/2005/8/layout/vList2"/>
    <dgm:cxn modelId="{085D97F3-F1F7-4CA3-A0A0-6FC61CC67ECA}" srcId="{D1CFD21E-9926-4E25-8DF1-52AAA20322FF}" destId="{B564FB9F-2133-4585-9C11-820CE5442A8A}" srcOrd="2" destOrd="0" parTransId="{D25AF452-61FE-42F6-96E9-2AE06423358B}" sibTransId="{28CD0C6E-3673-4006-901A-E263134C7049}"/>
    <dgm:cxn modelId="{ECD854F9-272A-45CE-8F68-7D67BF03379C}" type="presOf" srcId="{6587DE86-C37E-4026-BE30-C0286731EEF2}" destId="{7970ABCF-B544-4282-B22E-F5CBA566AC34}" srcOrd="0" destOrd="0" presId="urn:microsoft.com/office/officeart/2005/8/layout/vList2"/>
    <dgm:cxn modelId="{5EECAE3D-6420-42E7-AAAE-02D379E66C3A}" type="presParOf" srcId="{98364D12-6675-4412-BF0F-739370575E39}" destId="{7970ABCF-B544-4282-B22E-F5CBA566AC34}" srcOrd="0" destOrd="0" presId="urn:microsoft.com/office/officeart/2005/8/layout/vList2"/>
    <dgm:cxn modelId="{5E6C45C4-89BE-420D-93A4-8184815BA44F}" type="presParOf" srcId="{98364D12-6675-4412-BF0F-739370575E39}" destId="{73B34AF8-EE72-4AA0-A289-4511C77337BC}" srcOrd="1" destOrd="0" presId="urn:microsoft.com/office/officeart/2005/8/layout/vList2"/>
    <dgm:cxn modelId="{88BB90CC-2DF7-48A9-ACFA-3CE783ABB5FE}" type="presParOf" srcId="{98364D12-6675-4412-BF0F-739370575E39}" destId="{C94078F3-EF4A-451B-B24A-7718274B95DB}" srcOrd="2" destOrd="0" presId="urn:microsoft.com/office/officeart/2005/8/layout/vList2"/>
    <dgm:cxn modelId="{0BF5986D-4C22-4D4D-AC97-DB290896424B}" type="presParOf" srcId="{98364D12-6675-4412-BF0F-739370575E39}" destId="{70B0F2F4-D412-48AA-A0CE-842D402D2E36}" srcOrd="3" destOrd="0" presId="urn:microsoft.com/office/officeart/2005/8/layout/vList2"/>
    <dgm:cxn modelId="{1A3F42DA-FD1E-4B4C-8F15-3DC2D75C9E1B}" type="presParOf" srcId="{98364D12-6675-4412-BF0F-739370575E39}" destId="{5EAC01F1-1946-4C54-B211-8A0322EE991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CFD21E-9926-4E25-8DF1-52AAA20322F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587DE86-C37E-4026-BE30-C0286731EEF2}">
      <dgm:prSet/>
      <dgm:spPr/>
      <dgm:t>
        <a:bodyPr/>
        <a:lstStyle/>
        <a:p>
          <a:pPr>
            <a:lnSpc>
              <a:spcPct val="100000"/>
            </a:lnSpc>
          </a:pPr>
          <a:r>
            <a:rPr lang="fr-CA" dirty="0"/>
            <a:t>• Se familiariser avec la démarche de création de Michel Leblanc.</a:t>
          </a:r>
          <a:endParaRPr lang="en-US" dirty="0"/>
        </a:p>
      </dgm:t>
    </dgm:pt>
    <dgm:pt modelId="{8CF96ED2-9CEE-45A1-AD44-12FCF4AF53DA}" type="sibTrans" cxnId="{E33E692B-C1EA-4D85-81DF-61AC50F58A76}">
      <dgm:prSet/>
      <dgm:spPr/>
      <dgm:t>
        <a:bodyPr/>
        <a:lstStyle/>
        <a:p>
          <a:endParaRPr lang="en-US"/>
        </a:p>
      </dgm:t>
    </dgm:pt>
    <dgm:pt modelId="{51F5DC09-4A63-4F37-B301-8D494E2A4CDA}" type="parTrans" cxnId="{E33E692B-C1EA-4D85-81DF-61AC50F58A76}">
      <dgm:prSet/>
      <dgm:spPr/>
      <dgm:t>
        <a:bodyPr/>
        <a:lstStyle/>
        <a:p>
          <a:endParaRPr lang="en-US"/>
        </a:p>
      </dgm:t>
    </dgm:pt>
    <dgm:pt modelId="{20DEFA51-79B1-4D1B-A7D1-398CE454D90C}">
      <dgm:prSet/>
      <dgm:spPr/>
      <dgm:t>
        <a:bodyPr/>
        <a:lstStyle/>
        <a:p>
          <a:pPr>
            <a:lnSpc>
              <a:spcPct val="100000"/>
            </a:lnSpc>
          </a:pPr>
          <a:r>
            <a:rPr lang="fr-CA" dirty="0"/>
            <a:t>• Explorer la thématique des voitures comme mémoire, trace et mouvement.</a:t>
          </a:r>
          <a:endParaRPr lang="en-US" dirty="0"/>
        </a:p>
      </dgm:t>
    </dgm:pt>
    <dgm:pt modelId="{E04B88ED-E4FE-4C6F-9E13-1D616E0DD99C}" type="sibTrans" cxnId="{EC18D603-451D-4197-89E1-A0E2E184674C}">
      <dgm:prSet/>
      <dgm:spPr/>
      <dgm:t>
        <a:bodyPr/>
        <a:lstStyle/>
        <a:p>
          <a:endParaRPr lang="en-US"/>
        </a:p>
      </dgm:t>
    </dgm:pt>
    <dgm:pt modelId="{165F29B4-7B27-4AA1-AE8D-3C8E96ED74D9}" type="parTrans" cxnId="{EC18D603-451D-4197-89E1-A0E2E184674C}">
      <dgm:prSet/>
      <dgm:spPr/>
      <dgm:t>
        <a:bodyPr/>
        <a:lstStyle/>
        <a:p>
          <a:endParaRPr lang="en-US"/>
        </a:p>
      </dgm:t>
    </dgm:pt>
    <dgm:pt modelId="{B564FB9F-2133-4585-9C11-820CE5442A8A}">
      <dgm:prSet/>
      <dgm:spPr/>
      <dgm:t>
        <a:bodyPr/>
        <a:lstStyle/>
        <a:p>
          <a:pPr>
            <a:lnSpc>
              <a:spcPct val="100000"/>
            </a:lnSpc>
          </a:pPr>
          <a:r>
            <a:rPr lang="fr-CA" dirty="0"/>
            <a:t>• Réaliser une œuvre plastique inspirée de cette démarche</a:t>
          </a:r>
          <a:endParaRPr lang="en-US" dirty="0"/>
        </a:p>
      </dgm:t>
    </dgm:pt>
    <dgm:pt modelId="{28CD0C6E-3673-4006-901A-E263134C7049}" type="sibTrans" cxnId="{085D97F3-F1F7-4CA3-A0A0-6FC61CC67ECA}">
      <dgm:prSet/>
      <dgm:spPr/>
      <dgm:t>
        <a:bodyPr/>
        <a:lstStyle/>
        <a:p>
          <a:endParaRPr lang="en-US"/>
        </a:p>
      </dgm:t>
    </dgm:pt>
    <dgm:pt modelId="{D25AF452-61FE-42F6-96E9-2AE06423358B}" type="parTrans" cxnId="{085D97F3-F1F7-4CA3-A0A0-6FC61CC67ECA}">
      <dgm:prSet/>
      <dgm:spPr/>
      <dgm:t>
        <a:bodyPr/>
        <a:lstStyle/>
        <a:p>
          <a:endParaRPr lang="en-US"/>
        </a:p>
      </dgm:t>
    </dgm:pt>
    <dgm:pt modelId="{4F984E2B-10D2-472C-A44E-FC224D2C1917}" type="pres">
      <dgm:prSet presAssocID="{D1CFD21E-9926-4E25-8DF1-52AAA20322FF}" presName="root" presStyleCnt="0">
        <dgm:presLayoutVars>
          <dgm:dir/>
          <dgm:resizeHandles val="exact"/>
        </dgm:presLayoutVars>
      </dgm:prSet>
      <dgm:spPr/>
    </dgm:pt>
    <dgm:pt modelId="{81E54F5C-54D2-4CC7-A7D1-727A681254B8}" type="pres">
      <dgm:prSet presAssocID="{6587DE86-C37E-4026-BE30-C0286731EEF2}" presName="compNode" presStyleCnt="0"/>
      <dgm:spPr/>
    </dgm:pt>
    <dgm:pt modelId="{B3413713-4B8A-4C09-97A7-263A81B8864D}" type="pres">
      <dgm:prSet presAssocID="{6587DE86-C37E-4026-BE30-C0286731EEF2}" presName="bgRect" presStyleLbl="bgShp" presStyleIdx="0" presStyleCnt="3"/>
      <dgm:spPr/>
    </dgm:pt>
    <dgm:pt modelId="{1374B452-68AB-4460-B292-A0D3AC3E8DBB}" type="pres">
      <dgm:prSet presAssocID="{6587DE86-C37E-4026-BE30-C0286731EE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g under Magnifying Glass"/>
        </a:ext>
      </dgm:extLst>
    </dgm:pt>
    <dgm:pt modelId="{E2FA1D96-1886-48E3-A7E4-4522AC1CE80D}" type="pres">
      <dgm:prSet presAssocID="{6587DE86-C37E-4026-BE30-C0286731EEF2}" presName="spaceRect" presStyleCnt="0"/>
      <dgm:spPr/>
    </dgm:pt>
    <dgm:pt modelId="{02F942E1-E904-4F47-8CB5-A14F49D72FB6}" type="pres">
      <dgm:prSet presAssocID="{6587DE86-C37E-4026-BE30-C0286731EEF2}" presName="parTx" presStyleLbl="revTx" presStyleIdx="0" presStyleCnt="3">
        <dgm:presLayoutVars>
          <dgm:chMax val="0"/>
          <dgm:chPref val="0"/>
        </dgm:presLayoutVars>
      </dgm:prSet>
      <dgm:spPr/>
    </dgm:pt>
    <dgm:pt modelId="{D01881FD-2DD6-4A8C-9FBE-8364AC53EB86}" type="pres">
      <dgm:prSet presAssocID="{8CF96ED2-9CEE-45A1-AD44-12FCF4AF53DA}" presName="sibTrans" presStyleCnt="0"/>
      <dgm:spPr/>
    </dgm:pt>
    <dgm:pt modelId="{BB6D313C-D2B0-42D4-98A6-D907321FDD6B}" type="pres">
      <dgm:prSet presAssocID="{20DEFA51-79B1-4D1B-A7D1-398CE454D90C}" presName="compNode" presStyleCnt="0"/>
      <dgm:spPr/>
    </dgm:pt>
    <dgm:pt modelId="{0C114759-7771-4E15-B090-70D9B4B12994}" type="pres">
      <dgm:prSet presAssocID="{20DEFA51-79B1-4D1B-A7D1-398CE454D90C}" presName="bgRect" presStyleLbl="bgShp" presStyleIdx="1" presStyleCnt="3"/>
      <dgm:spPr/>
    </dgm:pt>
    <dgm:pt modelId="{1B1BB28A-C780-4DEC-9169-09AD58AFD1A8}" type="pres">
      <dgm:prSet presAssocID="{20DEFA51-79B1-4D1B-A7D1-398CE454D9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mpoule"/>
        </a:ext>
      </dgm:extLst>
    </dgm:pt>
    <dgm:pt modelId="{D3158DFC-31E8-4D31-95C1-778E1AD71AFF}" type="pres">
      <dgm:prSet presAssocID="{20DEFA51-79B1-4D1B-A7D1-398CE454D90C}" presName="spaceRect" presStyleCnt="0"/>
      <dgm:spPr/>
    </dgm:pt>
    <dgm:pt modelId="{487DCDE3-187F-4557-8C6D-A7FD6A038545}" type="pres">
      <dgm:prSet presAssocID="{20DEFA51-79B1-4D1B-A7D1-398CE454D90C}" presName="parTx" presStyleLbl="revTx" presStyleIdx="1" presStyleCnt="3">
        <dgm:presLayoutVars>
          <dgm:chMax val="0"/>
          <dgm:chPref val="0"/>
        </dgm:presLayoutVars>
      </dgm:prSet>
      <dgm:spPr/>
    </dgm:pt>
    <dgm:pt modelId="{289C2E97-0849-4DA8-B3FC-860C5CA4ACEA}" type="pres">
      <dgm:prSet presAssocID="{E04B88ED-E4FE-4C6F-9E13-1D616E0DD99C}" presName="sibTrans" presStyleCnt="0"/>
      <dgm:spPr/>
    </dgm:pt>
    <dgm:pt modelId="{C902F694-FD2C-425A-9405-17902609035F}" type="pres">
      <dgm:prSet presAssocID="{B564FB9F-2133-4585-9C11-820CE5442A8A}" presName="compNode" presStyleCnt="0"/>
      <dgm:spPr/>
    </dgm:pt>
    <dgm:pt modelId="{93FD7DEA-0E35-47FE-8F7D-B9FBA8952422}" type="pres">
      <dgm:prSet presAssocID="{B564FB9F-2133-4585-9C11-820CE5442A8A}" presName="bgRect" presStyleLbl="bgShp" presStyleIdx="2" presStyleCnt="3"/>
      <dgm:spPr/>
    </dgm:pt>
    <dgm:pt modelId="{04BE7EFD-A782-4977-BC22-4C39FBFC2CD9}" type="pres">
      <dgm:prSet presAssocID="{B564FB9F-2133-4585-9C11-820CE5442A8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rayon"/>
        </a:ext>
      </dgm:extLst>
    </dgm:pt>
    <dgm:pt modelId="{53618B7E-B875-4D77-8B34-548D5A1D3205}" type="pres">
      <dgm:prSet presAssocID="{B564FB9F-2133-4585-9C11-820CE5442A8A}" presName="spaceRect" presStyleCnt="0"/>
      <dgm:spPr/>
    </dgm:pt>
    <dgm:pt modelId="{0BD14808-6605-47B8-9624-C4B74B6E6ECA}" type="pres">
      <dgm:prSet presAssocID="{B564FB9F-2133-4585-9C11-820CE5442A8A}" presName="parTx" presStyleLbl="revTx" presStyleIdx="2" presStyleCnt="3">
        <dgm:presLayoutVars>
          <dgm:chMax val="0"/>
          <dgm:chPref val="0"/>
        </dgm:presLayoutVars>
      </dgm:prSet>
      <dgm:spPr/>
    </dgm:pt>
  </dgm:ptLst>
  <dgm:cxnLst>
    <dgm:cxn modelId="{EC18D603-451D-4197-89E1-A0E2E184674C}" srcId="{D1CFD21E-9926-4E25-8DF1-52AAA20322FF}" destId="{20DEFA51-79B1-4D1B-A7D1-398CE454D90C}" srcOrd="1" destOrd="0" parTransId="{165F29B4-7B27-4AA1-AE8D-3C8E96ED74D9}" sibTransId="{E04B88ED-E4FE-4C6F-9E13-1D616E0DD99C}"/>
    <dgm:cxn modelId="{34E3BA27-D17E-4787-9523-9E7285EED37A}" type="presOf" srcId="{20DEFA51-79B1-4D1B-A7D1-398CE454D90C}" destId="{487DCDE3-187F-4557-8C6D-A7FD6A038545}" srcOrd="0" destOrd="0" presId="urn:microsoft.com/office/officeart/2018/2/layout/IconVerticalSolidList"/>
    <dgm:cxn modelId="{AE533029-94D1-4C21-AD60-3A321B6778D8}" type="presOf" srcId="{B564FB9F-2133-4585-9C11-820CE5442A8A}" destId="{0BD14808-6605-47B8-9624-C4B74B6E6ECA}" srcOrd="0" destOrd="0" presId="urn:microsoft.com/office/officeart/2018/2/layout/IconVerticalSolidList"/>
    <dgm:cxn modelId="{E33E692B-C1EA-4D85-81DF-61AC50F58A76}" srcId="{D1CFD21E-9926-4E25-8DF1-52AAA20322FF}" destId="{6587DE86-C37E-4026-BE30-C0286731EEF2}" srcOrd="0" destOrd="0" parTransId="{51F5DC09-4A63-4F37-B301-8D494E2A4CDA}" sibTransId="{8CF96ED2-9CEE-45A1-AD44-12FCF4AF53DA}"/>
    <dgm:cxn modelId="{AB008A47-7A8B-4697-9042-50870F092033}" type="presOf" srcId="{6587DE86-C37E-4026-BE30-C0286731EEF2}" destId="{02F942E1-E904-4F47-8CB5-A14F49D72FB6}" srcOrd="0" destOrd="0" presId="urn:microsoft.com/office/officeart/2018/2/layout/IconVerticalSolidList"/>
    <dgm:cxn modelId="{6573ABBD-1C47-49F2-B96D-1D64B5A2AB48}" type="presOf" srcId="{D1CFD21E-9926-4E25-8DF1-52AAA20322FF}" destId="{4F984E2B-10D2-472C-A44E-FC224D2C1917}" srcOrd="0" destOrd="0" presId="urn:microsoft.com/office/officeart/2018/2/layout/IconVerticalSolidList"/>
    <dgm:cxn modelId="{085D97F3-F1F7-4CA3-A0A0-6FC61CC67ECA}" srcId="{D1CFD21E-9926-4E25-8DF1-52AAA20322FF}" destId="{B564FB9F-2133-4585-9C11-820CE5442A8A}" srcOrd="2" destOrd="0" parTransId="{D25AF452-61FE-42F6-96E9-2AE06423358B}" sibTransId="{28CD0C6E-3673-4006-901A-E263134C7049}"/>
    <dgm:cxn modelId="{0E2950D4-AF31-4DE7-97BA-287A2AC12645}" type="presParOf" srcId="{4F984E2B-10D2-472C-A44E-FC224D2C1917}" destId="{81E54F5C-54D2-4CC7-A7D1-727A681254B8}" srcOrd="0" destOrd="0" presId="urn:microsoft.com/office/officeart/2018/2/layout/IconVerticalSolidList"/>
    <dgm:cxn modelId="{75367E6F-1FC2-4310-93C4-8B5A14E8C735}" type="presParOf" srcId="{81E54F5C-54D2-4CC7-A7D1-727A681254B8}" destId="{B3413713-4B8A-4C09-97A7-263A81B8864D}" srcOrd="0" destOrd="0" presId="urn:microsoft.com/office/officeart/2018/2/layout/IconVerticalSolidList"/>
    <dgm:cxn modelId="{673D8819-84B4-4D10-8F51-AF847373B1D7}" type="presParOf" srcId="{81E54F5C-54D2-4CC7-A7D1-727A681254B8}" destId="{1374B452-68AB-4460-B292-A0D3AC3E8DBB}" srcOrd="1" destOrd="0" presId="urn:microsoft.com/office/officeart/2018/2/layout/IconVerticalSolidList"/>
    <dgm:cxn modelId="{FAA5FCE9-6D2F-48EF-908D-007D34D00183}" type="presParOf" srcId="{81E54F5C-54D2-4CC7-A7D1-727A681254B8}" destId="{E2FA1D96-1886-48E3-A7E4-4522AC1CE80D}" srcOrd="2" destOrd="0" presId="urn:microsoft.com/office/officeart/2018/2/layout/IconVerticalSolidList"/>
    <dgm:cxn modelId="{7CA1A10E-77EC-43A2-9A3D-DA032A0C0946}" type="presParOf" srcId="{81E54F5C-54D2-4CC7-A7D1-727A681254B8}" destId="{02F942E1-E904-4F47-8CB5-A14F49D72FB6}" srcOrd="3" destOrd="0" presId="urn:microsoft.com/office/officeart/2018/2/layout/IconVerticalSolidList"/>
    <dgm:cxn modelId="{6BC3C81F-650A-4A50-9C8E-A3EBBB90BFBE}" type="presParOf" srcId="{4F984E2B-10D2-472C-A44E-FC224D2C1917}" destId="{D01881FD-2DD6-4A8C-9FBE-8364AC53EB86}" srcOrd="1" destOrd="0" presId="urn:microsoft.com/office/officeart/2018/2/layout/IconVerticalSolidList"/>
    <dgm:cxn modelId="{90372CD2-399C-4784-BEAE-E8AE29FA6E92}" type="presParOf" srcId="{4F984E2B-10D2-472C-A44E-FC224D2C1917}" destId="{BB6D313C-D2B0-42D4-98A6-D907321FDD6B}" srcOrd="2" destOrd="0" presId="urn:microsoft.com/office/officeart/2018/2/layout/IconVerticalSolidList"/>
    <dgm:cxn modelId="{EC7294C0-94A6-4734-8849-662476A6BE1C}" type="presParOf" srcId="{BB6D313C-D2B0-42D4-98A6-D907321FDD6B}" destId="{0C114759-7771-4E15-B090-70D9B4B12994}" srcOrd="0" destOrd="0" presId="urn:microsoft.com/office/officeart/2018/2/layout/IconVerticalSolidList"/>
    <dgm:cxn modelId="{86AF563E-4125-4396-967E-7D5C6B7F39F1}" type="presParOf" srcId="{BB6D313C-D2B0-42D4-98A6-D907321FDD6B}" destId="{1B1BB28A-C780-4DEC-9169-09AD58AFD1A8}" srcOrd="1" destOrd="0" presId="urn:microsoft.com/office/officeart/2018/2/layout/IconVerticalSolidList"/>
    <dgm:cxn modelId="{B65F4435-5A39-462F-9EEB-A7EE1001FC50}" type="presParOf" srcId="{BB6D313C-D2B0-42D4-98A6-D907321FDD6B}" destId="{D3158DFC-31E8-4D31-95C1-778E1AD71AFF}" srcOrd="2" destOrd="0" presId="urn:microsoft.com/office/officeart/2018/2/layout/IconVerticalSolidList"/>
    <dgm:cxn modelId="{FAB42630-F5C0-4F1A-BEB6-47895FC63A47}" type="presParOf" srcId="{BB6D313C-D2B0-42D4-98A6-D907321FDD6B}" destId="{487DCDE3-187F-4557-8C6D-A7FD6A038545}" srcOrd="3" destOrd="0" presId="urn:microsoft.com/office/officeart/2018/2/layout/IconVerticalSolidList"/>
    <dgm:cxn modelId="{DF2D271E-9925-4D92-89EE-906764065EC7}" type="presParOf" srcId="{4F984E2B-10D2-472C-A44E-FC224D2C1917}" destId="{289C2E97-0849-4DA8-B3FC-860C5CA4ACEA}" srcOrd="3" destOrd="0" presId="urn:microsoft.com/office/officeart/2018/2/layout/IconVerticalSolidList"/>
    <dgm:cxn modelId="{DE2058C0-1E47-4D3E-861E-36213AE3870C}" type="presParOf" srcId="{4F984E2B-10D2-472C-A44E-FC224D2C1917}" destId="{C902F694-FD2C-425A-9405-17902609035F}" srcOrd="4" destOrd="0" presId="urn:microsoft.com/office/officeart/2018/2/layout/IconVerticalSolidList"/>
    <dgm:cxn modelId="{003255AE-AAD0-43C8-A82D-1BC7A2971934}" type="presParOf" srcId="{C902F694-FD2C-425A-9405-17902609035F}" destId="{93FD7DEA-0E35-47FE-8F7D-B9FBA8952422}" srcOrd="0" destOrd="0" presId="urn:microsoft.com/office/officeart/2018/2/layout/IconVerticalSolidList"/>
    <dgm:cxn modelId="{769EE83B-87F4-497E-A584-31E7F0CCA410}" type="presParOf" srcId="{C902F694-FD2C-425A-9405-17902609035F}" destId="{04BE7EFD-A782-4977-BC22-4C39FBFC2CD9}" srcOrd="1" destOrd="0" presId="urn:microsoft.com/office/officeart/2018/2/layout/IconVerticalSolidList"/>
    <dgm:cxn modelId="{9205A152-38E2-4858-A6B1-7D915906B15B}" type="presParOf" srcId="{C902F694-FD2C-425A-9405-17902609035F}" destId="{53618B7E-B875-4D77-8B34-548D5A1D3205}" srcOrd="2" destOrd="0" presId="urn:microsoft.com/office/officeart/2018/2/layout/IconVerticalSolidList"/>
    <dgm:cxn modelId="{AE547D42-B2D7-4920-816A-9C08ACEED50D}" type="presParOf" srcId="{C902F694-FD2C-425A-9405-17902609035F}" destId="{0BD14808-6605-47B8-9624-C4B74B6E6E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84A995-8657-4EA6-8E1B-AFCDF49D888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DE94738-02E1-4D19-9881-89769C47C37E}">
      <dgm:prSet/>
      <dgm:spPr/>
      <dgm:t>
        <a:bodyPr/>
        <a:lstStyle/>
        <a:p>
          <a:r>
            <a:rPr lang="en-US"/>
            <a:t>À consigner dans ton carnet :</a:t>
          </a:r>
        </a:p>
      </dgm:t>
    </dgm:pt>
    <dgm:pt modelId="{D8E7AEAB-360D-4CBA-B779-87ED1D348E5A}" type="parTrans" cxnId="{89A04E0E-1F48-459A-BA2A-62B9F2DD2A85}">
      <dgm:prSet/>
      <dgm:spPr/>
      <dgm:t>
        <a:bodyPr/>
        <a:lstStyle/>
        <a:p>
          <a:endParaRPr lang="en-US"/>
        </a:p>
      </dgm:t>
    </dgm:pt>
    <dgm:pt modelId="{E6CFA666-3822-41C5-963B-2AAD65E8DAED}" type="sibTrans" cxnId="{89A04E0E-1F48-459A-BA2A-62B9F2DD2A85}">
      <dgm:prSet/>
      <dgm:spPr/>
      <dgm:t>
        <a:bodyPr/>
        <a:lstStyle/>
        <a:p>
          <a:endParaRPr lang="en-US"/>
        </a:p>
      </dgm:t>
    </dgm:pt>
    <dgm:pt modelId="{E9EB0F0F-DB5E-4661-A174-084FBBD51126}">
      <dgm:prSet/>
      <dgm:spPr/>
      <dgm:t>
        <a:bodyPr/>
        <a:lstStyle/>
        <a:p>
          <a:r>
            <a:rPr lang="en-US"/>
            <a:t>1. Comment as-tu vécu cette expérience ?</a:t>
          </a:r>
        </a:p>
      </dgm:t>
    </dgm:pt>
    <dgm:pt modelId="{23910525-CAFE-4092-B8E1-2FE77B71AC90}" type="parTrans" cxnId="{872AA9BF-416F-49C3-BF04-92A9EF0C4AFC}">
      <dgm:prSet/>
      <dgm:spPr/>
      <dgm:t>
        <a:bodyPr/>
        <a:lstStyle/>
        <a:p>
          <a:endParaRPr lang="en-US"/>
        </a:p>
      </dgm:t>
    </dgm:pt>
    <dgm:pt modelId="{CCC1EFB1-5E6B-43C8-85A0-5E76DC9546A7}" type="sibTrans" cxnId="{872AA9BF-416F-49C3-BF04-92A9EF0C4AFC}">
      <dgm:prSet/>
      <dgm:spPr/>
      <dgm:t>
        <a:bodyPr/>
        <a:lstStyle/>
        <a:p>
          <a:endParaRPr lang="en-US"/>
        </a:p>
      </dgm:t>
    </dgm:pt>
    <dgm:pt modelId="{33C0903C-73AA-4A20-9D6A-AC73252583FA}">
      <dgm:prSet/>
      <dgm:spPr/>
      <dgm:t>
        <a:bodyPr/>
        <a:lstStyle/>
        <a:p>
          <a:r>
            <a:rPr lang="en-US" dirty="0"/>
            <a:t>2. </a:t>
          </a:r>
          <a:r>
            <a:rPr lang="en-US" dirty="0" err="1"/>
            <a:t>Peut-elle</a:t>
          </a:r>
          <a:r>
            <a:rPr lang="en-US" dirty="0"/>
            <a:t> </a:t>
          </a:r>
          <a:r>
            <a:rPr lang="en-US" dirty="0" err="1"/>
            <a:t>être</a:t>
          </a:r>
          <a:r>
            <a:rPr lang="en-US" dirty="0"/>
            <a:t> </a:t>
          </a:r>
          <a:r>
            <a:rPr lang="en-US" dirty="0" err="1"/>
            <a:t>adaptée</a:t>
          </a:r>
          <a:r>
            <a:rPr lang="en-US" dirty="0"/>
            <a:t> aux jeunes </a:t>
          </a:r>
          <a:r>
            <a:rPr lang="en-US" dirty="0" err="1"/>
            <a:t>ayant</a:t>
          </a:r>
          <a:r>
            <a:rPr lang="en-US" dirty="0"/>
            <a:t> des </a:t>
          </a:r>
          <a:r>
            <a:rPr lang="en-US" dirty="0" err="1"/>
            <a:t>besoins</a:t>
          </a:r>
          <a:r>
            <a:rPr lang="en-US" dirty="0"/>
            <a:t> </a:t>
          </a:r>
          <a:r>
            <a:rPr lang="en-US" dirty="0" err="1"/>
            <a:t>particuliers</a:t>
          </a:r>
          <a:r>
            <a:rPr lang="en-US" dirty="0"/>
            <a:t>?</a:t>
          </a:r>
        </a:p>
      </dgm:t>
    </dgm:pt>
    <dgm:pt modelId="{5CB969D0-0258-4DD6-BC26-594B51C94B37}" type="parTrans" cxnId="{4853A9EF-4711-42BE-9897-AE8700C89A81}">
      <dgm:prSet/>
      <dgm:spPr/>
      <dgm:t>
        <a:bodyPr/>
        <a:lstStyle/>
        <a:p>
          <a:endParaRPr lang="en-US"/>
        </a:p>
      </dgm:t>
    </dgm:pt>
    <dgm:pt modelId="{66BA3C5A-C415-416F-8F63-21CA286AD638}" type="sibTrans" cxnId="{4853A9EF-4711-42BE-9897-AE8700C89A81}">
      <dgm:prSet/>
      <dgm:spPr/>
      <dgm:t>
        <a:bodyPr/>
        <a:lstStyle/>
        <a:p>
          <a:endParaRPr lang="en-US"/>
        </a:p>
      </dgm:t>
    </dgm:pt>
    <dgm:pt modelId="{8D1B4295-595D-4B80-BCEA-26D839219C1B}">
      <dgm:prSet/>
      <dgm:spPr/>
      <dgm:t>
        <a:bodyPr/>
        <a:lstStyle/>
        <a:p>
          <a:r>
            <a:rPr lang="en-US" dirty="0"/>
            <a:t>3. </a:t>
          </a:r>
          <a:r>
            <a:rPr lang="en-US" dirty="0" err="1"/>
            <a:t>Qu’as-tu</a:t>
          </a:r>
          <a:r>
            <a:rPr lang="en-US" dirty="0"/>
            <a:t> </a:t>
          </a:r>
          <a:r>
            <a:rPr lang="en-US" dirty="0" err="1"/>
            <a:t>découvert</a:t>
          </a:r>
          <a:r>
            <a:rPr lang="en-US" dirty="0"/>
            <a:t> sur ton rapport aux arts et aux artistes ?</a:t>
          </a:r>
        </a:p>
      </dgm:t>
    </dgm:pt>
    <dgm:pt modelId="{8FCECC45-40E9-4B8D-A96E-B779FD2A8EB6}" type="parTrans" cxnId="{658A8605-D870-4815-B21A-C9527D02AC9A}">
      <dgm:prSet/>
      <dgm:spPr/>
      <dgm:t>
        <a:bodyPr/>
        <a:lstStyle/>
        <a:p>
          <a:endParaRPr lang="en-US"/>
        </a:p>
      </dgm:t>
    </dgm:pt>
    <dgm:pt modelId="{EEFE3BA8-A8BB-4201-A089-61BBF9239C97}" type="sibTrans" cxnId="{658A8605-D870-4815-B21A-C9527D02AC9A}">
      <dgm:prSet/>
      <dgm:spPr/>
      <dgm:t>
        <a:bodyPr/>
        <a:lstStyle/>
        <a:p>
          <a:endParaRPr lang="en-US"/>
        </a:p>
      </dgm:t>
    </dgm:pt>
    <dgm:pt modelId="{E4F5903E-D2F6-435E-B679-2E506274701D}" type="pres">
      <dgm:prSet presAssocID="{C284A995-8657-4EA6-8E1B-AFCDF49D8880}" presName="diagram" presStyleCnt="0">
        <dgm:presLayoutVars>
          <dgm:dir/>
          <dgm:resizeHandles val="exact"/>
        </dgm:presLayoutVars>
      </dgm:prSet>
      <dgm:spPr/>
    </dgm:pt>
    <dgm:pt modelId="{0A0AA8C2-882F-4124-B85D-B189E23801FE}" type="pres">
      <dgm:prSet presAssocID="{ADE94738-02E1-4D19-9881-89769C47C37E}" presName="node" presStyleLbl="node1" presStyleIdx="0" presStyleCnt="4">
        <dgm:presLayoutVars>
          <dgm:bulletEnabled val="1"/>
        </dgm:presLayoutVars>
      </dgm:prSet>
      <dgm:spPr/>
    </dgm:pt>
    <dgm:pt modelId="{2FAD9ABE-092B-4CDC-89EF-B125CC7CD109}" type="pres">
      <dgm:prSet presAssocID="{E6CFA666-3822-41C5-963B-2AAD65E8DAED}" presName="sibTrans" presStyleCnt="0"/>
      <dgm:spPr/>
    </dgm:pt>
    <dgm:pt modelId="{9EFBDA62-1F49-45FE-84AE-E9DC6690DE49}" type="pres">
      <dgm:prSet presAssocID="{E9EB0F0F-DB5E-4661-A174-084FBBD51126}" presName="node" presStyleLbl="node1" presStyleIdx="1" presStyleCnt="4">
        <dgm:presLayoutVars>
          <dgm:bulletEnabled val="1"/>
        </dgm:presLayoutVars>
      </dgm:prSet>
      <dgm:spPr/>
    </dgm:pt>
    <dgm:pt modelId="{0A0D370F-5952-4BAF-93CF-576363190D75}" type="pres">
      <dgm:prSet presAssocID="{CCC1EFB1-5E6B-43C8-85A0-5E76DC9546A7}" presName="sibTrans" presStyleCnt="0"/>
      <dgm:spPr/>
    </dgm:pt>
    <dgm:pt modelId="{DF2EF386-87D4-4CD0-A236-707860801DCE}" type="pres">
      <dgm:prSet presAssocID="{33C0903C-73AA-4A20-9D6A-AC73252583FA}" presName="node" presStyleLbl="node1" presStyleIdx="2" presStyleCnt="4">
        <dgm:presLayoutVars>
          <dgm:bulletEnabled val="1"/>
        </dgm:presLayoutVars>
      </dgm:prSet>
      <dgm:spPr/>
    </dgm:pt>
    <dgm:pt modelId="{BDA3D806-2762-4BCA-83B4-776A41202E5C}" type="pres">
      <dgm:prSet presAssocID="{66BA3C5A-C415-416F-8F63-21CA286AD638}" presName="sibTrans" presStyleCnt="0"/>
      <dgm:spPr/>
    </dgm:pt>
    <dgm:pt modelId="{7F397FF9-3101-4259-9B2B-367A03AD9464}" type="pres">
      <dgm:prSet presAssocID="{8D1B4295-595D-4B80-BCEA-26D839219C1B}" presName="node" presStyleLbl="node1" presStyleIdx="3" presStyleCnt="4">
        <dgm:presLayoutVars>
          <dgm:bulletEnabled val="1"/>
        </dgm:presLayoutVars>
      </dgm:prSet>
      <dgm:spPr/>
    </dgm:pt>
  </dgm:ptLst>
  <dgm:cxnLst>
    <dgm:cxn modelId="{DF1E1702-BD73-4913-9C1D-1870DF1F4478}" type="presOf" srcId="{E9EB0F0F-DB5E-4661-A174-084FBBD51126}" destId="{9EFBDA62-1F49-45FE-84AE-E9DC6690DE49}" srcOrd="0" destOrd="0" presId="urn:microsoft.com/office/officeart/2005/8/layout/default"/>
    <dgm:cxn modelId="{658A8605-D870-4815-B21A-C9527D02AC9A}" srcId="{C284A995-8657-4EA6-8E1B-AFCDF49D8880}" destId="{8D1B4295-595D-4B80-BCEA-26D839219C1B}" srcOrd="3" destOrd="0" parTransId="{8FCECC45-40E9-4B8D-A96E-B779FD2A8EB6}" sibTransId="{EEFE3BA8-A8BB-4201-A089-61BBF9239C97}"/>
    <dgm:cxn modelId="{89A04E0E-1F48-459A-BA2A-62B9F2DD2A85}" srcId="{C284A995-8657-4EA6-8E1B-AFCDF49D8880}" destId="{ADE94738-02E1-4D19-9881-89769C47C37E}" srcOrd="0" destOrd="0" parTransId="{D8E7AEAB-360D-4CBA-B779-87ED1D348E5A}" sibTransId="{E6CFA666-3822-41C5-963B-2AAD65E8DAED}"/>
    <dgm:cxn modelId="{CD756024-6098-4DB3-AD3E-A9458032A05A}" type="presOf" srcId="{8D1B4295-595D-4B80-BCEA-26D839219C1B}" destId="{7F397FF9-3101-4259-9B2B-367A03AD9464}" srcOrd="0" destOrd="0" presId="urn:microsoft.com/office/officeart/2005/8/layout/default"/>
    <dgm:cxn modelId="{BEF27B42-9758-4924-A375-C7DB4D53C549}" type="presOf" srcId="{C284A995-8657-4EA6-8E1B-AFCDF49D8880}" destId="{E4F5903E-D2F6-435E-B679-2E506274701D}" srcOrd="0" destOrd="0" presId="urn:microsoft.com/office/officeart/2005/8/layout/default"/>
    <dgm:cxn modelId="{872AA9BF-416F-49C3-BF04-92A9EF0C4AFC}" srcId="{C284A995-8657-4EA6-8E1B-AFCDF49D8880}" destId="{E9EB0F0F-DB5E-4661-A174-084FBBD51126}" srcOrd="1" destOrd="0" parTransId="{23910525-CAFE-4092-B8E1-2FE77B71AC90}" sibTransId="{CCC1EFB1-5E6B-43C8-85A0-5E76DC9546A7}"/>
    <dgm:cxn modelId="{EBD482D6-1798-45C1-BB5B-0FEA28A018B7}" type="presOf" srcId="{33C0903C-73AA-4A20-9D6A-AC73252583FA}" destId="{DF2EF386-87D4-4CD0-A236-707860801DCE}" srcOrd="0" destOrd="0" presId="urn:microsoft.com/office/officeart/2005/8/layout/default"/>
    <dgm:cxn modelId="{4853A9EF-4711-42BE-9897-AE8700C89A81}" srcId="{C284A995-8657-4EA6-8E1B-AFCDF49D8880}" destId="{33C0903C-73AA-4A20-9D6A-AC73252583FA}" srcOrd="2" destOrd="0" parTransId="{5CB969D0-0258-4DD6-BC26-594B51C94B37}" sibTransId="{66BA3C5A-C415-416F-8F63-21CA286AD638}"/>
    <dgm:cxn modelId="{5CC3DCFA-69FD-4120-9751-7AC16365F2CF}" type="presOf" srcId="{ADE94738-02E1-4D19-9881-89769C47C37E}" destId="{0A0AA8C2-882F-4124-B85D-B189E23801FE}" srcOrd="0" destOrd="0" presId="urn:microsoft.com/office/officeart/2005/8/layout/default"/>
    <dgm:cxn modelId="{4650AEA0-95CF-4DB7-AE01-6D7F442B615D}" type="presParOf" srcId="{E4F5903E-D2F6-435E-B679-2E506274701D}" destId="{0A0AA8C2-882F-4124-B85D-B189E23801FE}" srcOrd="0" destOrd="0" presId="urn:microsoft.com/office/officeart/2005/8/layout/default"/>
    <dgm:cxn modelId="{29ADB49F-F469-4953-AD15-981DF2BB5925}" type="presParOf" srcId="{E4F5903E-D2F6-435E-B679-2E506274701D}" destId="{2FAD9ABE-092B-4CDC-89EF-B125CC7CD109}" srcOrd="1" destOrd="0" presId="urn:microsoft.com/office/officeart/2005/8/layout/default"/>
    <dgm:cxn modelId="{2ACE2459-6D3F-4A6D-B54D-39979B818139}" type="presParOf" srcId="{E4F5903E-D2F6-435E-B679-2E506274701D}" destId="{9EFBDA62-1F49-45FE-84AE-E9DC6690DE49}" srcOrd="2" destOrd="0" presId="urn:microsoft.com/office/officeart/2005/8/layout/default"/>
    <dgm:cxn modelId="{38E0D39E-782D-428A-9E34-41F82433D64E}" type="presParOf" srcId="{E4F5903E-D2F6-435E-B679-2E506274701D}" destId="{0A0D370F-5952-4BAF-93CF-576363190D75}" srcOrd="3" destOrd="0" presId="urn:microsoft.com/office/officeart/2005/8/layout/default"/>
    <dgm:cxn modelId="{54AFF321-08DD-4DF1-8DD2-CD7F534E19D9}" type="presParOf" srcId="{E4F5903E-D2F6-435E-B679-2E506274701D}" destId="{DF2EF386-87D4-4CD0-A236-707860801DCE}" srcOrd="4" destOrd="0" presId="urn:microsoft.com/office/officeart/2005/8/layout/default"/>
    <dgm:cxn modelId="{344EA25A-53BC-4CF8-85EA-DF72731C9EB0}" type="presParOf" srcId="{E4F5903E-D2F6-435E-B679-2E506274701D}" destId="{BDA3D806-2762-4BCA-83B4-776A41202E5C}" srcOrd="5" destOrd="0" presId="urn:microsoft.com/office/officeart/2005/8/layout/default"/>
    <dgm:cxn modelId="{0D68256D-2F85-4CE3-A562-9D26ADB21816}" type="presParOf" srcId="{E4F5903E-D2F6-435E-B679-2E506274701D}" destId="{7F397FF9-3101-4259-9B2B-367A03AD946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0ABCF-B544-4282-B22E-F5CBA566AC34}">
      <dsp:nvSpPr>
        <dsp:cNvPr id="0" name=""/>
        <dsp:cNvSpPr/>
      </dsp:nvSpPr>
      <dsp:spPr>
        <a:xfrm>
          <a:off x="0" y="4390"/>
          <a:ext cx="3819146" cy="140911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•Le fragment, le vestige, la trace, la sensibilité à la matière, à l'altération;</a:t>
          </a:r>
          <a:endParaRPr lang="en-US" sz="2000" kern="1200" dirty="0"/>
        </a:p>
      </dsp:txBody>
      <dsp:txXfrm>
        <a:off x="68787" y="73177"/>
        <a:ext cx="3681572" cy="1271544"/>
      </dsp:txXfrm>
    </dsp:sp>
    <dsp:sp modelId="{C94078F3-EF4A-451B-B24A-7718274B95DB}">
      <dsp:nvSpPr>
        <dsp:cNvPr id="0" name=""/>
        <dsp:cNvSpPr/>
      </dsp:nvSpPr>
      <dsp:spPr>
        <a:xfrm>
          <a:off x="0" y="1471109"/>
          <a:ext cx="3819146" cy="140911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a:t>•Le rapport au corps blessé ou transformé (par analogie avec les voitures accidentées ou recyclées);</a:t>
          </a:r>
          <a:endParaRPr lang="en-US" sz="2000" kern="1200"/>
        </a:p>
      </dsp:txBody>
      <dsp:txXfrm>
        <a:off x="68787" y="1539896"/>
        <a:ext cx="3681572" cy="1271544"/>
      </dsp:txXfrm>
    </dsp:sp>
    <dsp:sp modelId="{5EAC01F1-1946-4C54-B211-8A0322EE9917}">
      <dsp:nvSpPr>
        <dsp:cNvPr id="0" name=""/>
        <dsp:cNvSpPr/>
      </dsp:nvSpPr>
      <dsp:spPr>
        <a:xfrm>
          <a:off x="0" y="2937828"/>
          <a:ext cx="3819146" cy="140911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a:t>• Une poésie du réel brut, souvent marginalisé.</a:t>
          </a:r>
          <a:endParaRPr lang="en-US" sz="2000" kern="1200"/>
        </a:p>
      </dsp:txBody>
      <dsp:txXfrm>
        <a:off x="68787" y="3006615"/>
        <a:ext cx="3681572" cy="1271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13713-4B8A-4C09-97A7-263A81B8864D}">
      <dsp:nvSpPr>
        <dsp:cNvPr id="0" name=""/>
        <dsp:cNvSpPr/>
      </dsp:nvSpPr>
      <dsp:spPr>
        <a:xfrm>
          <a:off x="0" y="3278"/>
          <a:ext cx="3485179" cy="10339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74B452-68AB-4460-B292-A0D3AC3E8DBB}">
      <dsp:nvSpPr>
        <dsp:cNvPr id="0" name=""/>
        <dsp:cNvSpPr/>
      </dsp:nvSpPr>
      <dsp:spPr>
        <a:xfrm>
          <a:off x="312762" y="235911"/>
          <a:ext cx="569214" cy="5686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F942E1-E904-4F47-8CB5-A14F49D72FB6}">
      <dsp:nvSpPr>
        <dsp:cNvPr id="0" name=""/>
        <dsp:cNvSpPr/>
      </dsp:nvSpPr>
      <dsp:spPr>
        <a:xfrm>
          <a:off x="1194738" y="3278"/>
          <a:ext cx="2243631" cy="1034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31" tIns="109531" rIns="109531" bIns="109531" numCol="1" spcCol="1270" anchor="ctr" anchorCtr="0">
          <a:noAutofit/>
        </a:bodyPr>
        <a:lstStyle/>
        <a:p>
          <a:pPr marL="0" lvl="0" indent="0" algn="l" defTabSz="622300">
            <a:lnSpc>
              <a:spcPct val="100000"/>
            </a:lnSpc>
            <a:spcBef>
              <a:spcPct val="0"/>
            </a:spcBef>
            <a:spcAft>
              <a:spcPct val="35000"/>
            </a:spcAft>
            <a:buNone/>
          </a:pPr>
          <a:r>
            <a:rPr lang="fr-CA" sz="1400" kern="1200" dirty="0"/>
            <a:t>• Se familiariser avec la démarche de création de Michel Leblanc.</a:t>
          </a:r>
          <a:endParaRPr lang="en-US" sz="1400" kern="1200" dirty="0"/>
        </a:p>
      </dsp:txBody>
      <dsp:txXfrm>
        <a:off x="1194738" y="3278"/>
        <a:ext cx="2243631" cy="1034934"/>
      </dsp:txXfrm>
    </dsp:sp>
    <dsp:sp modelId="{0C114759-7771-4E15-B090-70D9B4B12994}">
      <dsp:nvSpPr>
        <dsp:cNvPr id="0" name=""/>
        <dsp:cNvSpPr/>
      </dsp:nvSpPr>
      <dsp:spPr>
        <a:xfrm>
          <a:off x="0" y="1289107"/>
          <a:ext cx="3485179" cy="10339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1BB28A-C780-4DEC-9169-09AD58AFD1A8}">
      <dsp:nvSpPr>
        <dsp:cNvPr id="0" name=""/>
        <dsp:cNvSpPr/>
      </dsp:nvSpPr>
      <dsp:spPr>
        <a:xfrm>
          <a:off x="312762" y="1521740"/>
          <a:ext cx="569214" cy="5686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DCDE3-187F-4557-8C6D-A7FD6A038545}">
      <dsp:nvSpPr>
        <dsp:cNvPr id="0" name=""/>
        <dsp:cNvSpPr/>
      </dsp:nvSpPr>
      <dsp:spPr>
        <a:xfrm>
          <a:off x="1194738" y="1289107"/>
          <a:ext cx="2243631" cy="1034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31" tIns="109531" rIns="109531" bIns="109531" numCol="1" spcCol="1270" anchor="ctr" anchorCtr="0">
          <a:noAutofit/>
        </a:bodyPr>
        <a:lstStyle/>
        <a:p>
          <a:pPr marL="0" lvl="0" indent="0" algn="l" defTabSz="622300">
            <a:lnSpc>
              <a:spcPct val="100000"/>
            </a:lnSpc>
            <a:spcBef>
              <a:spcPct val="0"/>
            </a:spcBef>
            <a:spcAft>
              <a:spcPct val="35000"/>
            </a:spcAft>
            <a:buNone/>
          </a:pPr>
          <a:r>
            <a:rPr lang="fr-CA" sz="1400" kern="1200" dirty="0"/>
            <a:t>• Explorer la thématique des voitures comme mémoire, trace et mouvement.</a:t>
          </a:r>
          <a:endParaRPr lang="en-US" sz="1400" kern="1200" dirty="0"/>
        </a:p>
      </dsp:txBody>
      <dsp:txXfrm>
        <a:off x="1194738" y="1289107"/>
        <a:ext cx="2243631" cy="1034934"/>
      </dsp:txXfrm>
    </dsp:sp>
    <dsp:sp modelId="{93FD7DEA-0E35-47FE-8F7D-B9FBA8952422}">
      <dsp:nvSpPr>
        <dsp:cNvPr id="0" name=""/>
        <dsp:cNvSpPr/>
      </dsp:nvSpPr>
      <dsp:spPr>
        <a:xfrm>
          <a:off x="0" y="2574935"/>
          <a:ext cx="3485179" cy="10339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BE7EFD-A782-4977-BC22-4C39FBFC2CD9}">
      <dsp:nvSpPr>
        <dsp:cNvPr id="0" name=""/>
        <dsp:cNvSpPr/>
      </dsp:nvSpPr>
      <dsp:spPr>
        <a:xfrm>
          <a:off x="312762" y="2807568"/>
          <a:ext cx="569214" cy="5686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D14808-6605-47B8-9624-C4B74B6E6ECA}">
      <dsp:nvSpPr>
        <dsp:cNvPr id="0" name=""/>
        <dsp:cNvSpPr/>
      </dsp:nvSpPr>
      <dsp:spPr>
        <a:xfrm>
          <a:off x="1194738" y="2574935"/>
          <a:ext cx="2243631" cy="1034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31" tIns="109531" rIns="109531" bIns="109531" numCol="1" spcCol="1270" anchor="ctr" anchorCtr="0">
          <a:noAutofit/>
        </a:bodyPr>
        <a:lstStyle/>
        <a:p>
          <a:pPr marL="0" lvl="0" indent="0" algn="l" defTabSz="622300">
            <a:lnSpc>
              <a:spcPct val="100000"/>
            </a:lnSpc>
            <a:spcBef>
              <a:spcPct val="0"/>
            </a:spcBef>
            <a:spcAft>
              <a:spcPct val="35000"/>
            </a:spcAft>
            <a:buNone/>
          </a:pPr>
          <a:r>
            <a:rPr lang="fr-CA" sz="1400" kern="1200" dirty="0"/>
            <a:t>• Réaliser une œuvre plastique inspirée de cette démarche</a:t>
          </a:r>
          <a:endParaRPr lang="en-US" sz="1400" kern="1200" dirty="0"/>
        </a:p>
      </dsp:txBody>
      <dsp:txXfrm>
        <a:off x="1194738" y="2574935"/>
        <a:ext cx="2243631" cy="1034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AA8C2-882F-4124-B85D-B189E23801FE}">
      <dsp:nvSpPr>
        <dsp:cNvPr id="0" name=""/>
        <dsp:cNvSpPr/>
      </dsp:nvSpPr>
      <dsp:spPr>
        <a:xfrm>
          <a:off x="757092" y="1992"/>
          <a:ext cx="3034531" cy="18207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À consigner dans ton carnet :</a:t>
          </a:r>
        </a:p>
      </dsp:txBody>
      <dsp:txXfrm>
        <a:off x="757092" y="1992"/>
        <a:ext cx="3034531" cy="1820718"/>
      </dsp:txXfrm>
    </dsp:sp>
    <dsp:sp modelId="{9EFBDA62-1F49-45FE-84AE-E9DC6690DE49}">
      <dsp:nvSpPr>
        <dsp:cNvPr id="0" name=""/>
        <dsp:cNvSpPr/>
      </dsp:nvSpPr>
      <dsp:spPr>
        <a:xfrm>
          <a:off x="4095076" y="1992"/>
          <a:ext cx="3034531" cy="1820718"/>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1. Comment as-tu vécu cette expérience ?</a:t>
          </a:r>
        </a:p>
      </dsp:txBody>
      <dsp:txXfrm>
        <a:off x="4095076" y="1992"/>
        <a:ext cx="3034531" cy="1820718"/>
      </dsp:txXfrm>
    </dsp:sp>
    <dsp:sp modelId="{DF2EF386-87D4-4CD0-A236-707860801DCE}">
      <dsp:nvSpPr>
        <dsp:cNvPr id="0" name=""/>
        <dsp:cNvSpPr/>
      </dsp:nvSpPr>
      <dsp:spPr>
        <a:xfrm>
          <a:off x="757092" y="2126164"/>
          <a:ext cx="3034531" cy="1820718"/>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2. </a:t>
          </a:r>
          <a:r>
            <a:rPr lang="en-US" sz="2800" kern="1200" dirty="0" err="1"/>
            <a:t>Peut-elle</a:t>
          </a:r>
          <a:r>
            <a:rPr lang="en-US" sz="2800" kern="1200" dirty="0"/>
            <a:t> </a:t>
          </a:r>
          <a:r>
            <a:rPr lang="en-US" sz="2800" kern="1200" dirty="0" err="1"/>
            <a:t>être</a:t>
          </a:r>
          <a:r>
            <a:rPr lang="en-US" sz="2800" kern="1200" dirty="0"/>
            <a:t> </a:t>
          </a:r>
          <a:r>
            <a:rPr lang="en-US" sz="2800" kern="1200" dirty="0" err="1"/>
            <a:t>adaptée</a:t>
          </a:r>
          <a:r>
            <a:rPr lang="en-US" sz="2800" kern="1200" dirty="0"/>
            <a:t> aux jeunes </a:t>
          </a:r>
          <a:r>
            <a:rPr lang="en-US" sz="2800" kern="1200" dirty="0" err="1"/>
            <a:t>ayant</a:t>
          </a:r>
          <a:r>
            <a:rPr lang="en-US" sz="2800" kern="1200" dirty="0"/>
            <a:t> des </a:t>
          </a:r>
          <a:r>
            <a:rPr lang="en-US" sz="2800" kern="1200" dirty="0" err="1"/>
            <a:t>besoins</a:t>
          </a:r>
          <a:r>
            <a:rPr lang="en-US" sz="2800" kern="1200" dirty="0"/>
            <a:t> </a:t>
          </a:r>
          <a:r>
            <a:rPr lang="en-US" sz="2800" kern="1200" dirty="0" err="1"/>
            <a:t>particuliers</a:t>
          </a:r>
          <a:r>
            <a:rPr lang="en-US" sz="2800" kern="1200" dirty="0"/>
            <a:t>?</a:t>
          </a:r>
        </a:p>
      </dsp:txBody>
      <dsp:txXfrm>
        <a:off x="757092" y="2126164"/>
        <a:ext cx="3034531" cy="1820718"/>
      </dsp:txXfrm>
    </dsp:sp>
    <dsp:sp modelId="{7F397FF9-3101-4259-9B2B-367A03AD9464}">
      <dsp:nvSpPr>
        <dsp:cNvPr id="0" name=""/>
        <dsp:cNvSpPr/>
      </dsp:nvSpPr>
      <dsp:spPr>
        <a:xfrm>
          <a:off x="4095076" y="2126164"/>
          <a:ext cx="3034531" cy="1820718"/>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3. </a:t>
          </a:r>
          <a:r>
            <a:rPr lang="en-US" sz="2800" kern="1200" dirty="0" err="1"/>
            <a:t>Qu’as-tu</a:t>
          </a:r>
          <a:r>
            <a:rPr lang="en-US" sz="2800" kern="1200" dirty="0"/>
            <a:t> </a:t>
          </a:r>
          <a:r>
            <a:rPr lang="en-US" sz="2800" kern="1200" dirty="0" err="1"/>
            <a:t>découvert</a:t>
          </a:r>
          <a:r>
            <a:rPr lang="en-US" sz="2800" kern="1200" dirty="0"/>
            <a:t> sur ton rapport aux arts et aux artistes ?</a:t>
          </a:r>
        </a:p>
      </dsp:txBody>
      <dsp:txXfrm>
        <a:off x="4095076" y="2126164"/>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microsoft.com/office/2018/10/relationships/comments" Target="../comments/modernComment_118_EDBAFA51.xml"/><Relationship Id="rId1" Type="http://schemas.openxmlformats.org/officeDocument/2006/relationships/slideLayout" Target="../slideLayouts/slideLayout6.xml"/><Relationship Id="rId6" Type="http://schemas.openxmlformats.org/officeDocument/2006/relationships/hyperlink" Target="https://michel-leblanc.com/" TargetMode="External"/><Relationship Id="rId5" Type="http://schemas.openxmlformats.org/officeDocument/2006/relationships/hyperlink" Target="https://michel-leblanc.com/presse/" TargetMode="External"/><Relationship Id="rId4" Type="http://schemas.openxmlformats.org/officeDocument/2006/relationships/hyperlink" Target="https://uqar01-my.sharepoint.com/personal/fourso01_uqar_ca/Documents/Bureau/Plan%20de%20cours%20-%20R%C3%A9ussite%20%C3%A9ducative%20-%20aut.%202025/3%20Plans%20de%20cours%20-%20automne%202025/PP-%20activit%C3%A9%20d'accueil%20-%20Riopelle%20-%20aut.%202025/Michel%20Leblanc/Michel%20Leblanc%20images/Prolongements%20p%C3%A9dagogiques%20possibles.docx?web=1"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ZBOGuSZbygc" TargetMode="External"/><Relationship Id="rId2" Type="http://schemas.openxmlformats.org/officeDocument/2006/relationships/hyperlink" Target="https://uqar01-my.sharepoint.com/personal/fourso01_uqar_ca/Documents/Bureau/Plan%20de%20cours%20-%20R%C3%A9ussite%20%C3%A9ducative%20-%20aut.%202025/3%20Plans%20de%20cours%20-%20automne%202025/PP-%20activit%C3%A9%20d'accueil%20-%20Riopelle%20-%20aut.%202025/Michel%20Leblanc/Michel%20Leblanc%20images/Les%20trois%20%C3%A9tapes%20d%C3%A9marhe%20de%20cr%C3%A9ation%20primaire.docx?web=1" TargetMode="External"/><Relationship Id="rId1" Type="http://schemas.openxmlformats.org/officeDocument/2006/relationships/slideLayout" Target="../slideLayouts/slideLayout6.xml"/><Relationship Id="rId6" Type="http://schemas.openxmlformats.org/officeDocument/2006/relationships/hyperlink" Target="https://uqar01-my.sharepoint.com/personal/fourso01_uqar_ca/Documents/Bureau/Plan%20de%20cours%20-%20R%C3%A9ussite%20%C3%A9ducative%20-%20aut.%202025/3%20Plans%20de%20cours%20-%20automne%202025/PP-%20activit%C3%A9%20d'accueil%20-%20Riopelle%20-%20aut.%202025/Michel%20Leblanc/Michel%20Leblanc%20images/Consignes%20prise%20de%20photographies%20trimestre%20arts.docx?web=1" TargetMode="External"/><Relationship Id="rId5" Type="http://schemas.openxmlformats.org/officeDocument/2006/relationships/hyperlink" Target="https://www.recitarts.ca/fr/ressources/dossier-4-arts-le-portfolio-en-arts/realiser-un-carnet-de-traces/article/realiser-un-carnet-de-traces" TargetMode="External"/><Relationship Id="rId4" Type="http://schemas.openxmlformats.org/officeDocument/2006/relationships/hyperlink" Target="https://www.youtube.com/watch?v=jzzq7R2jg98"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uqar01-my.sharepoint.com/personal/fourso01_uqar_ca/Documents/Bureau/Atelier%20pr%C3%A9alable%20Michel%20Leblanc/%F0%9F%93%9D%20Cahier%20de%20traces%20num%C3%A9rique%20-%20Michel%20Leblanc.docx?web=1" TargetMode="External"/><Relationship Id="rId2" Type="http://schemas.openxmlformats.org/officeDocument/2006/relationships/hyperlink" Target="file:///C:\Users\fourso01\Downloads\8c1cfe89-7c7d-4678-8aa6-eca55e948935.pdf" TargetMode="External"/><Relationship Id="rId1" Type="http://schemas.openxmlformats.org/officeDocument/2006/relationships/slideLayout" Target="../slideLayouts/slideLayout6.xml"/><Relationship Id="rId6" Type="http://schemas.openxmlformats.org/officeDocument/2006/relationships/hyperlink" Target="https://uqar01-my.sharepoint.com/personal/fourso01_uqar_ca/Documents/Bureau/Plan%20de%20cours%20-%20R%C3%A9ussite%20%C3%A9ducative%20-%20aut.%202025/3%20Plans%20de%20cours%20-%20automne%202025/PP-%20activit%C3%A9%20d'accueil%20-%20Riopelle%20-%20aut.%202025/Michel%20Leblanc/Michel%20Leblanc%20images/Enrichissement%20personnes%20handicap%C3%A9esdocx.docx?web=1" TargetMode="External"/><Relationship Id="rId5" Type="http://schemas.openxmlformats.org/officeDocument/2006/relationships/hyperlink" Target="https://www.vsaq.org/2022/10/exposition-collective-diversite-et-variation-2e-edition/?utm_source=chatgpt.com" TargetMode="External"/><Relationship Id="rId4" Type="http://schemas.openxmlformats.org/officeDocument/2006/relationships/hyperlink" Target="https://www.youtube.com/watch?v=eV_DON1Nydo&amp;t=72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ichel-leblanc.com/presse/" TargetMode="External"/><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hyperlink" Target="https://michel-leblanc.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BPiPOvUebB8&amp;t=110s"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FDEB8B-9ADE-C175-9E73-D10736554649}"/>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descr="Une image contenant Véhicule terrestre, véhicule, roue, Conception automobile&#10;&#10;Le contenu généré par l’IA peut être incorrect.">
            <a:extLst>
              <a:ext uri="{FF2B5EF4-FFF2-40B4-BE49-F238E27FC236}">
                <a16:creationId xmlns:a16="http://schemas.microsoft.com/office/drawing/2014/main" id="{140F25F1-6352-0CFB-178A-A60F561DA87E}"/>
              </a:ext>
            </a:extLst>
          </p:cNvPr>
          <p:cNvPicPr>
            <a:picLocks noChangeAspect="1"/>
          </p:cNvPicPr>
          <p:nvPr/>
        </p:nvPicPr>
        <p:blipFill>
          <a:blip r:embed="rId2">
            <a:alphaModFix amt="40000"/>
          </a:blip>
          <a:srcRect l="20213" r="28035"/>
          <a:stretch>
            <a:fillRect/>
          </a:stretch>
        </p:blipFill>
        <p:spPr>
          <a:xfrm>
            <a:off x="0" y="70190"/>
            <a:ext cx="6337717" cy="6857990"/>
          </a:xfrm>
          <a:prstGeom prst="rect">
            <a:avLst/>
          </a:prstGeom>
        </p:spPr>
      </p:pic>
      <p:sp>
        <p:nvSpPr>
          <p:cNvPr id="2" name="TextBox 1">
            <a:extLst>
              <a:ext uri="{FF2B5EF4-FFF2-40B4-BE49-F238E27FC236}">
                <a16:creationId xmlns:a16="http://schemas.microsoft.com/office/drawing/2014/main" id="{5919C13D-DBD8-55F8-66C9-CBE770DF60CA}"/>
              </a:ext>
            </a:extLst>
          </p:cNvPr>
          <p:cNvSpPr txBox="1"/>
          <p:nvPr/>
        </p:nvSpPr>
        <p:spPr>
          <a:xfrm>
            <a:off x="336848" y="1157310"/>
            <a:ext cx="4472089" cy="4990420"/>
          </a:xfrm>
          <a:prstGeom prst="rect">
            <a:avLst/>
          </a:prstGeom>
        </p:spPr>
        <p:txBody>
          <a:bodyPr vert="horz" lIns="91440" tIns="45720" rIns="91440" bIns="45720" rtlCol="0">
            <a:normAutofit/>
          </a:bodyPr>
          <a:lstStyle/>
          <a:p>
            <a:pPr defTabSz="914400">
              <a:lnSpc>
                <a:spcPct val="90000"/>
              </a:lnSpc>
              <a:spcBef>
                <a:spcPct val="0"/>
              </a:spcBef>
              <a:spcAft>
                <a:spcPts val="600"/>
              </a:spcAft>
            </a:pPr>
            <a:r>
              <a:rPr lang="fr-CA" sz="2400" b="1" dirty="0">
                <a:solidFill>
                  <a:schemeClr val="bg1"/>
                </a:solidFill>
              </a:rPr>
              <a:t>Atelier de création inspiré de </a:t>
            </a:r>
            <a:r>
              <a:rPr lang="fr-CA" sz="2400" b="1" u="sng" dirty="0">
                <a:solidFill>
                  <a:schemeClr val="bg1"/>
                </a:solidFill>
              </a:rPr>
              <a:t>Michel Leblanc</a:t>
            </a:r>
            <a:r>
              <a:rPr lang="fr-CA" sz="2400" b="1" dirty="0">
                <a:solidFill>
                  <a:schemeClr val="bg1"/>
                </a:solidFill>
              </a:rPr>
              <a:t>, un artiste au parcours hors du commun</a:t>
            </a:r>
            <a:endParaRPr lang="en-US" sz="2400" b="1" dirty="0">
              <a:solidFill>
                <a:schemeClr val="bg1"/>
              </a:solidFill>
            </a:endParaRPr>
          </a:p>
          <a:p>
            <a:pPr defTabSz="914400">
              <a:lnSpc>
                <a:spcPct val="90000"/>
              </a:lnSpc>
              <a:spcBef>
                <a:spcPct val="0"/>
              </a:spcBef>
              <a:spcAft>
                <a:spcPts val="600"/>
              </a:spcAft>
            </a:pPr>
            <a:endParaRPr lang="en-US" sz="2800" b="1" dirty="0">
              <a:solidFill>
                <a:srgbClr val="FFFFFF"/>
              </a:solidFill>
            </a:endParaRPr>
          </a:p>
          <a:p>
            <a:pPr indent="-228600" defTabSz="914400">
              <a:lnSpc>
                <a:spcPct val="90000"/>
              </a:lnSpc>
              <a:spcBef>
                <a:spcPct val="0"/>
              </a:spcBef>
              <a:spcAft>
                <a:spcPts val="600"/>
              </a:spcAft>
              <a:buFont typeface="Arial" panose="020B0604020202020204" pitchFamily="34" charset="0"/>
              <a:buChar char="•"/>
            </a:pPr>
            <a:endParaRPr lang="en-US" sz="2800" b="1" dirty="0">
              <a:solidFill>
                <a:srgbClr val="FFFFFF"/>
              </a:solidFill>
            </a:endParaRPr>
          </a:p>
          <a:p>
            <a:pPr algn="ctr" defTabSz="914400">
              <a:lnSpc>
                <a:spcPct val="90000"/>
              </a:lnSpc>
              <a:spcBef>
                <a:spcPct val="0"/>
              </a:spcBef>
              <a:spcAft>
                <a:spcPts val="600"/>
              </a:spcAft>
            </a:pPr>
            <a:r>
              <a:rPr lang="fr-CA" sz="2400" b="1" dirty="0">
                <a:solidFill>
                  <a:schemeClr val="bg1"/>
                </a:solidFill>
              </a:rPr>
              <a:t>« Les voitures de nos vies : empreintes, souvenirs et métamorphoses » </a:t>
            </a:r>
            <a:endParaRPr lang="fr-CA" sz="2400" dirty="0">
              <a:solidFill>
                <a:schemeClr val="bg1"/>
              </a:solidFill>
            </a:endParaRPr>
          </a:p>
          <a:p>
            <a:pPr defTabSz="914400">
              <a:lnSpc>
                <a:spcPct val="90000"/>
              </a:lnSpc>
              <a:spcBef>
                <a:spcPct val="0"/>
              </a:spcBef>
              <a:spcAft>
                <a:spcPts val="600"/>
              </a:spcAft>
            </a:pPr>
            <a:endParaRPr lang="en-US" sz="2800" b="1" dirty="0">
              <a:solidFill>
                <a:srgbClr val="FFFFFF"/>
              </a:solidFill>
              <a:highlight>
                <a:srgbClr val="C0C0C0"/>
              </a:highlight>
            </a:endParaRPr>
          </a:p>
          <a:p>
            <a:pPr defTabSz="914400">
              <a:lnSpc>
                <a:spcPct val="90000"/>
              </a:lnSpc>
              <a:spcBef>
                <a:spcPct val="0"/>
              </a:spcBef>
              <a:spcAft>
                <a:spcPts val="600"/>
              </a:spcAft>
            </a:pPr>
            <a:endParaRPr lang="en-US" sz="2800" b="1" dirty="0">
              <a:solidFill>
                <a:srgbClr val="FFFFFF"/>
              </a:solidFill>
            </a:endParaRPr>
          </a:p>
          <a:p>
            <a:pPr algn="just" defTabSz="914400">
              <a:lnSpc>
                <a:spcPct val="90000"/>
              </a:lnSpc>
              <a:spcBef>
                <a:spcPct val="0"/>
              </a:spcBef>
              <a:spcAft>
                <a:spcPts val="600"/>
              </a:spcAft>
              <a:defRPr sz="2000">
                <a:solidFill>
                  <a:srgbClr val="555555"/>
                </a:solidFill>
              </a:defRPr>
            </a:pPr>
            <a:r>
              <a:rPr lang="en-US" sz="1700" dirty="0">
                <a:solidFill>
                  <a:srgbClr val="FFFFFF"/>
                </a:solidFill>
              </a:rPr>
              <a:t>Collaboration </a:t>
            </a:r>
            <a:r>
              <a:rPr lang="en-US" sz="1700" dirty="0" err="1">
                <a:solidFill>
                  <a:srgbClr val="FFFFFF"/>
                </a:solidFill>
              </a:rPr>
              <a:t>spéciale</a:t>
            </a:r>
            <a:r>
              <a:rPr lang="en-US" sz="1700" dirty="0">
                <a:solidFill>
                  <a:srgbClr val="FFFFFF"/>
                </a:solidFill>
              </a:rPr>
              <a:t> avec monsieur Michel Leblanc </a:t>
            </a:r>
            <a:r>
              <a:rPr lang="en-US" sz="1700" dirty="0" err="1">
                <a:solidFill>
                  <a:srgbClr val="FFFFFF"/>
                </a:solidFill>
              </a:rPr>
              <a:t>réalisée</a:t>
            </a:r>
            <a:r>
              <a:rPr lang="en-US" sz="1700" dirty="0">
                <a:solidFill>
                  <a:srgbClr val="FFFFFF"/>
                </a:solidFill>
              </a:rPr>
              <a:t> avec Sonia Fournier, Ph. D. en enseignement des arts (UQAR)</a:t>
            </a:r>
          </a:p>
        </p:txBody>
      </p:sp>
      <p:pic>
        <p:nvPicPr>
          <p:cNvPr id="6" name="Image 5" descr="Une image contenant texte, Visage humain, sourire, dessin&#10;&#10;Le contenu généré par l’IA peut être incorrect.">
            <a:extLst>
              <a:ext uri="{FF2B5EF4-FFF2-40B4-BE49-F238E27FC236}">
                <a16:creationId xmlns:a16="http://schemas.microsoft.com/office/drawing/2014/main" id="{80CAFBAE-7A9B-1185-DF62-34073260B340}"/>
              </a:ext>
            </a:extLst>
          </p:cNvPr>
          <p:cNvPicPr>
            <a:picLocks noChangeAspect="1"/>
          </p:cNvPicPr>
          <p:nvPr/>
        </p:nvPicPr>
        <p:blipFill>
          <a:blip r:embed="rId3"/>
          <a:srcRect l="14816" r="1313"/>
          <a:stretch>
            <a:fillRect/>
          </a:stretch>
        </p:blipFill>
        <p:spPr>
          <a:xfrm>
            <a:off x="4669497"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4230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45810"/>
            <a:ext cx="3840421" cy="1325563"/>
          </a:xfrm>
        </p:spPr>
        <p:txBody>
          <a:bodyPr>
            <a:normAutofit/>
          </a:bodyPr>
          <a:lstStyle/>
          <a:p>
            <a:pPr>
              <a:lnSpc>
                <a:spcPct val="90000"/>
              </a:lnSpc>
            </a:pPr>
            <a:r>
              <a:rPr lang="fr-CA" sz="2400" dirty="0"/>
              <a:t>Liens avec le peintre </a:t>
            </a:r>
            <a:br>
              <a:rPr lang="fr-CA" sz="2400" dirty="0"/>
            </a:br>
            <a:r>
              <a:rPr lang="fr-CA" sz="2400" b="1" dirty="0"/>
              <a:t>Michel Leblanc</a:t>
            </a:r>
          </a:p>
        </p:txBody>
      </p:sp>
      <p:sp>
        <p:nvSpPr>
          <p:cNvPr id="20" name="Oval 1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Matériaux sur la table">
            <a:extLst>
              <a:ext uri="{FF2B5EF4-FFF2-40B4-BE49-F238E27FC236}">
                <a16:creationId xmlns:a16="http://schemas.microsoft.com/office/drawing/2014/main" id="{C7235189-4C75-C8E0-5010-230F01C99BD9}"/>
              </a:ext>
            </a:extLst>
          </p:cNvPr>
          <p:cNvPicPr>
            <a:picLocks noChangeAspect="1"/>
          </p:cNvPicPr>
          <p:nvPr/>
        </p:nvPicPr>
        <p:blipFill>
          <a:blip r:embed="rId2"/>
          <a:srcRect l="15516" r="32476" b="-1"/>
          <a:stretch>
            <a:fillRect/>
          </a:stretch>
        </p:blipFill>
        <p:spPr>
          <a:xfrm>
            <a:off x="5925944" y="2727729"/>
            <a:ext cx="32180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2" name="Arc 2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13" name="Content Placeholder 2">
            <a:extLst>
              <a:ext uri="{FF2B5EF4-FFF2-40B4-BE49-F238E27FC236}">
                <a16:creationId xmlns:a16="http://schemas.microsoft.com/office/drawing/2014/main" id="{3C65165F-928A-40AE-B6C5-708F75BFB475}"/>
              </a:ext>
            </a:extLst>
          </p:cNvPr>
          <p:cNvGraphicFramePr>
            <a:graphicFrameLocks noGrp="1"/>
          </p:cNvGraphicFramePr>
          <p:nvPr>
            <p:ph idx="1"/>
            <p:extLst>
              <p:ext uri="{D42A27DB-BD31-4B8C-83A1-F6EECF244321}">
                <p14:modId xmlns:p14="http://schemas.microsoft.com/office/powerpoint/2010/main" val="3736727003"/>
              </p:ext>
            </p:extLst>
          </p:nvPr>
        </p:nvGraphicFramePr>
        <p:xfrm>
          <a:off x="628650" y="1825625"/>
          <a:ext cx="381914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DE7EFC-D86E-3988-8039-B4371652E5F7}"/>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09B299B1-49CF-F426-7122-9523A96DF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336B2FEF-D536-0B58-8FDE-3683106053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36D9D-4BEB-7507-1382-554498D2BB36}"/>
              </a:ext>
            </a:extLst>
          </p:cNvPr>
          <p:cNvSpPr>
            <a:spLocks noGrp="1"/>
          </p:cNvSpPr>
          <p:nvPr>
            <p:ph type="title"/>
          </p:nvPr>
        </p:nvSpPr>
        <p:spPr>
          <a:xfrm>
            <a:off x="571352" y="350196"/>
            <a:ext cx="3485178" cy="1624520"/>
          </a:xfrm>
        </p:spPr>
        <p:txBody>
          <a:bodyPr anchor="ctr">
            <a:normAutofit/>
          </a:bodyPr>
          <a:lstStyle/>
          <a:p>
            <a:r>
              <a:rPr lang="fr-CA" sz="3500" dirty="0"/>
              <a:t>Intentions pédagogiques</a:t>
            </a:r>
          </a:p>
        </p:txBody>
      </p:sp>
      <p:graphicFrame>
        <p:nvGraphicFramePr>
          <p:cNvPr id="13" name="Content Placeholder 2">
            <a:extLst>
              <a:ext uri="{FF2B5EF4-FFF2-40B4-BE49-F238E27FC236}">
                <a16:creationId xmlns:a16="http://schemas.microsoft.com/office/drawing/2014/main" id="{01B435C5-303D-3720-F83B-F72AD1C6757C}"/>
              </a:ext>
            </a:extLst>
          </p:cNvPr>
          <p:cNvGraphicFramePr>
            <a:graphicFrameLocks noGrp="1"/>
          </p:cNvGraphicFramePr>
          <p:nvPr>
            <p:ph idx="1"/>
            <p:extLst>
              <p:ext uri="{D42A27DB-BD31-4B8C-83A1-F6EECF244321}">
                <p14:modId xmlns:p14="http://schemas.microsoft.com/office/powerpoint/2010/main" val="2460464563"/>
              </p:ext>
            </p:extLst>
          </p:nvPr>
        </p:nvGraphicFramePr>
        <p:xfrm>
          <a:off x="571351" y="2743200"/>
          <a:ext cx="3485179" cy="3613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Matériaux sur la table">
            <a:extLst>
              <a:ext uri="{FF2B5EF4-FFF2-40B4-BE49-F238E27FC236}">
                <a16:creationId xmlns:a16="http://schemas.microsoft.com/office/drawing/2014/main" id="{3132ABDB-32FD-F98B-EA7A-765911466341}"/>
              </a:ext>
            </a:extLst>
          </p:cNvPr>
          <p:cNvPicPr>
            <a:picLocks noChangeAspect="1"/>
          </p:cNvPicPr>
          <p:nvPr/>
        </p:nvPicPr>
        <p:blipFill>
          <a:blip r:embed="rId7"/>
          <a:srcRect l="19129" r="36321" b="-2"/>
          <a:stretch>
            <a:fillRect/>
          </a:stretch>
        </p:blipFill>
        <p:spPr>
          <a:xfrm>
            <a:off x="4572000" y="1"/>
            <a:ext cx="4577118" cy="6858000"/>
          </a:xfrm>
          <a:prstGeom prst="rect">
            <a:avLst/>
          </a:prstGeom>
        </p:spPr>
      </p:pic>
    </p:spTree>
    <p:extLst>
      <p:ext uri="{BB962C8B-B14F-4D97-AF65-F5344CB8AC3E}">
        <p14:creationId xmlns:p14="http://schemas.microsoft.com/office/powerpoint/2010/main" val="225946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EEBB91-5EF0-ECE4-0F76-3A59FDA3B235}"/>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D99A39-FA3C-1673-D582-07A88A7325EE}"/>
              </a:ext>
            </a:extLst>
          </p:cNvPr>
          <p:cNvSpPr>
            <a:spLocks noGrp="1"/>
          </p:cNvSpPr>
          <p:nvPr>
            <p:ph type="title"/>
          </p:nvPr>
        </p:nvSpPr>
        <p:spPr>
          <a:xfrm>
            <a:off x="4885339" y="354965"/>
            <a:ext cx="3630007" cy="1807305"/>
          </a:xfrm>
        </p:spPr>
        <p:txBody>
          <a:bodyPr vert="horz" lIns="91440" tIns="45720" rIns="91440" bIns="45720" rtlCol="0" anchor="ctr">
            <a:normAutofit/>
          </a:bodyPr>
          <a:lstStyle/>
          <a:p>
            <a:pPr algn="l" defTabSz="914400">
              <a:lnSpc>
                <a:spcPct val="90000"/>
              </a:lnSpc>
            </a:pPr>
            <a:br>
              <a:rPr lang="en-US" sz="4100" dirty="0"/>
            </a:br>
            <a:endParaRPr lang="en-US" sz="4100" dirty="0"/>
          </a:p>
        </p:txBody>
      </p:sp>
      <p:pic>
        <p:nvPicPr>
          <p:cNvPr id="5" name="Image 4" descr="Une image contenant texte, véhicule, Véhicule terrestre, peinture&#10;&#10;Le contenu généré par l’IA peut être incorrect.">
            <a:extLst>
              <a:ext uri="{FF2B5EF4-FFF2-40B4-BE49-F238E27FC236}">
                <a16:creationId xmlns:a16="http://schemas.microsoft.com/office/drawing/2014/main" id="{02F058E9-6060-F677-DD1B-5742E9A36BAE}"/>
              </a:ext>
            </a:extLst>
          </p:cNvPr>
          <p:cNvPicPr>
            <a:picLocks noChangeAspect="1"/>
          </p:cNvPicPr>
          <p:nvPr/>
        </p:nvPicPr>
        <p:blipFill>
          <a:blip r:embed="rId2"/>
          <a:srcRect l="3058" r="30051"/>
          <a:stretch>
            <a:fillRect/>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ZoneTexte 3">
            <a:extLst>
              <a:ext uri="{FF2B5EF4-FFF2-40B4-BE49-F238E27FC236}">
                <a16:creationId xmlns:a16="http://schemas.microsoft.com/office/drawing/2014/main" id="{13105492-55B3-004E-158D-4D5E638BC3BF}"/>
              </a:ext>
            </a:extLst>
          </p:cNvPr>
          <p:cNvSpPr txBox="1"/>
          <p:nvPr/>
        </p:nvSpPr>
        <p:spPr>
          <a:xfrm>
            <a:off x="4885338" y="1842714"/>
            <a:ext cx="3630007" cy="3843666"/>
          </a:xfrm>
          <a:prstGeom prst="rect">
            <a:avLst/>
          </a:prstGeom>
        </p:spPr>
        <p:txBody>
          <a:bodyPr vert="horz" lIns="91440" tIns="45720" rIns="91440" bIns="45720" rtlCol="0">
            <a:normAutofit lnSpcReduction="10000"/>
          </a:bodyPr>
          <a:lstStyle/>
          <a:p>
            <a:pPr defTabSz="914400">
              <a:lnSpc>
                <a:spcPct val="90000"/>
              </a:lnSpc>
            </a:pPr>
            <a:endParaRPr lang="en-US" sz="1600" dirty="0"/>
          </a:p>
          <a:p>
            <a:pPr indent="-228600" defTabSz="914400">
              <a:lnSpc>
                <a:spcPct val="90000"/>
              </a:lnSpc>
              <a:buFont typeface="Arial" panose="020B0604020202020204" pitchFamily="34" charset="0"/>
              <a:buChar char="•"/>
            </a:pPr>
            <a:r>
              <a:rPr lang="en-US" sz="1600" dirty="0"/>
              <a:t> </a:t>
            </a:r>
            <a:r>
              <a:rPr lang="en-US" sz="1600" dirty="0" err="1"/>
              <a:t>Brève</a:t>
            </a:r>
            <a:r>
              <a:rPr lang="en-US" sz="1600" dirty="0"/>
              <a:t> </a:t>
            </a:r>
            <a:r>
              <a:rPr lang="en-US" sz="1600" dirty="0" err="1"/>
              <a:t>présentation</a:t>
            </a:r>
            <a:r>
              <a:rPr lang="en-US" sz="1600" dirty="0"/>
              <a:t> de Michel Leblanc, de </a:t>
            </a:r>
            <a:r>
              <a:rPr lang="en-US" sz="1600" dirty="0" err="1"/>
              <a:t>sa</a:t>
            </a:r>
            <a:r>
              <a:rPr lang="en-US" sz="1600" dirty="0"/>
              <a:t> </a:t>
            </a:r>
            <a:r>
              <a:rPr lang="en-US" sz="1600" dirty="0" err="1"/>
              <a:t>galerie</a:t>
            </a:r>
            <a:r>
              <a:rPr lang="en-US" sz="1600" dirty="0"/>
              <a:t> et de son travail.</a:t>
            </a:r>
          </a:p>
          <a:p>
            <a:pPr indent="-228600" defTabSz="914400">
              <a:lnSpc>
                <a:spcPct val="90000"/>
              </a:lnSpc>
              <a:buFont typeface="Arial" panose="020B0604020202020204" pitchFamily="34" charset="0"/>
              <a:buChar char="•"/>
            </a:pPr>
            <a:endParaRPr lang="en-US" sz="1600" dirty="0"/>
          </a:p>
          <a:p>
            <a:pPr indent="-228600" defTabSz="914400">
              <a:lnSpc>
                <a:spcPct val="90000"/>
              </a:lnSpc>
              <a:buFont typeface="Arial" panose="020B0604020202020204" pitchFamily="34" charset="0"/>
              <a:buChar char="•"/>
            </a:pPr>
            <a:r>
              <a:rPr lang="en-US" sz="1600" dirty="0" err="1"/>
              <a:t>Récits</a:t>
            </a:r>
            <a:r>
              <a:rPr lang="en-US" sz="1600" dirty="0"/>
              <a:t> </a:t>
            </a:r>
            <a:r>
              <a:rPr lang="en-US" sz="1600" dirty="0" err="1"/>
              <a:t>portant</a:t>
            </a:r>
            <a:r>
              <a:rPr lang="en-US" sz="1600" dirty="0"/>
              <a:t> sur les tableaux </a:t>
            </a:r>
            <a:r>
              <a:rPr lang="en-US" sz="1600" dirty="0" err="1"/>
              <a:t>impliquant</a:t>
            </a:r>
            <a:r>
              <a:rPr lang="en-US" sz="1600" dirty="0"/>
              <a:t> le </a:t>
            </a:r>
            <a:r>
              <a:rPr lang="en-US" sz="1600" dirty="0" err="1"/>
              <a:t>thème</a:t>
            </a:r>
            <a:r>
              <a:rPr lang="en-US" sz="1600" dirty="0"/>
              <a:t> des voitures par le </a:t>
            </a:r>
            <a:r>
              <a:rPr lang="en-US" sz="1600" dirty="0" err="1"/>
              <a:t>peintre</a:t>
            </a:r>
            <a:r>
              <a:rPr lang="en-US" sz="1600" dirty="0"/>
              <a:t> et </a:t>
            </a:r>
            <a:r>
              <a:rPr lang="en-US" sz="1600" dirty="0" err="1"/>
              <a:t>comédien</a:t>
            </a:r>
            <a:r>
              <a:rPr lang="en-US" sz="1600" dirty="0"/>
              <a:t> Michel Leblanc.</a:t>
            </a:r>
          </a:p>
          <a:p>
            <a:pPr indent="-228600" defTabSz="914400">
              <a:lnSpc>
                <a:spcPct val="90000"/>
              </a:lnSpc>
              <a:buFont typeface="Arial" panose="020B0604020202020204" pitchFamily="34" charset="0"/>
              <a:buChar char="•"/>
            </a:pPr>
            <a:endParaRPr lang="en-US" sz="1600" dirty="0"/>
          </a:p>
          <a:p>
            <a:pPr indent="-228600" defTabSz="914400">
              <a:lnSpc>
                <a:spcPct val="90000"/>
              </a:lnSpc>
              <a:buFont typeface="Arial" panose="020B0604020202020204" pitchFamily="34" charset="0"/>
              <a:buChar char="•"/>
            </a:pPr>
            <a:r>
              <a:rPr lang="en-US" sz="1600" dirty="0"/>
              <a:t>Discussions </a:t>
            </a:r>
            <a:r>
              <a:rPr lang="en-US" sz="1600" dirty="0" err="1"/>
              <a:t>étudiantes</a:t>
            </a:r>
            <a:r>
              <a:rPr lang="en-US" sz="1600" dirty="0"/>
              <a:t>, </a:t>
            </a:r>
            <a:r>
              <a:rPr lang="en-US" sz="1600" dirty="0" err="1"/>
              <a:t>étudiants</a:t>
            </a:r>
            <a:r>
              <a:rPr lang="en-US" sz="1600" dirty="0"/>
              <a:t> et Michel Leblanc : </a:t>
            </a:r>
          </a:p>
          <a:p>
            <a:pPr indent="-228600" defTabSz="914400">
              <a:lnSpc>
                <a:spcPct val="90000"/>
              </a:lnSpc>
              <a:buFont typeface="Arial" panose="020B0604020202020204" pitchFamily="34" charset="0"/>
              <a:buChar char="•"/>
            </a:pPr>
            <a:endParaRPr lang="en-US" sz="1600" dirty="0"/>
          </a:p>
          <a:p>
            <a:pPr indent="-228600" defTabSz="914400">
              <a:lnSpc>
                <a:spcPct val="90000"/>
              </a:lnSpc>
              <a:buFont typeface="Arial" panose="020B0604020202020204" pitchFamily="34" charset="0"/>
              <a:buChar char="•"/>
            </a:pPr>
            <a:r>
              <a:rPr lang="en-US" sz="1600" dirty="0" err="1"/>
              <a:t>Qu’est-ce</a:t>
            </a:r>
            <a:r>
              <a:rPr lang="en-US" sz="1600" dirty="0"/>
              <a:t> </a:t>
            </a:r>
            <a:r>
              <a:rPr lang="en-US" sz="1600" dirty="0" err="1"/>
              <a:t>qu’une</a:t>
            </a:r>
            <a:r>
              <a:rPr lang="en-US" sz="1600" dirty="0"/>
              <a:t> voiture </a:t>
            </a:r>
            <a:r>
              <a:rPr lang="en-US" sz="1600" dirty="0" err="1"/>
              <a:t>représente</a:t>
            </a:r>
            <a:r>
              <a:rPr lang="en-US" sz="1600" dirty="0"/>
              <a:t> pour </a:t>
            </a:r>
            <a:r>
              <a:rPr lang="en-US" sz="1600" dirty="0" err="1"/>
              <a:t>vous</a:t>
            </a:r>
            <a:r>
              <a:rPr lang="en-US" sz="1600" dirty="0"/>
              <a:t>? </a:t>
            </a:r>
          </a:p>
          <a:p>
            <a:pPr indent="-228600" defTabSz="914400">
              <a:lnSpc>
                <a:spcPct val="90000"/>
              </a:lnSpc>
              <a:buFont typeface="Arial" panose="020B0604020202020204" pitchFamily="34" charset="0"/>
              <a:buChar char="•"/>
            </a:pPr>
            <a:endParaRPr lang="en-US" sz="1600" dirty="0"/>
          </a:p>
          <a:p>
            <a:pPr indent="-228600" defTabSz="914400">
              <a:lnSpc>
                <a:spcPct val="90000"/>
              </a:lnSpc>
              <a:buFont typeface="Arial" panose="020B0604020202020204" pitchFamily="34" charset="0"/>
              <a:buChar char="•"/>
            </a:pPr>
            <a:r>
              <a:rPr lang="en-US" sz="1600" dirty="0" err="1"/>
              <a:t>Quels</a:t>
            </a:r>
            <a:r>
              <a:rPr lang="en-US" sz="1600" dirty="0"/>
              <a:t> souvenirs y </a:t>
            </a:r>
            <a:r>
              <a:rPr lang="en-US" sz="1600" dirty="0" err="1"/>
              <a:t>sont</a:t>
            </a:r>
            <a:r>
              <a:rPr lang="en-US" sz="1600" dirty="0"/>
              <a:t> </a:t>
            </a:r>
            <a:r>
              <a:rPr lang="en-US" sz="1600" dirty="0" err="1"/>
              <a:t>liés</a:t>
            </a:r>
            <a:r>
              <a:rPr lang="en-US" sz="1600" dirty="0"/>
              <a:t>? </a:t>
            </a:r>
          </a:p>
          <a:p>
            <a:pPr indent="-228600" defTabSz="914400">
              <a:lnSpc>
                <a:spcPct val="90000"/>
              </a:lnSpc>
              <a:buFont typeface="Arial" panose="020B0604020202020204" pitchFamily="34" charset="0"/>
              <a:buChar char="•"/>
            </a:pPr>
            <a:endParaRPr lang="en-US" sz="1600" dirty="0"/>
          </a:p>
          <a:p>
            <a:pPr marL="57150" indent="-285750" defTabSz="914400">
              <a:lnSpc>
                <a:spcPct val="90000"/>
              </a:lnSpc>
              <a:buFont typeface="Wingdings" panose="05000000000000000000" pitchFamily="2" charset="2"/>
              <a:buChar char="ü"/>
            </a:pPr>
            <a:endParaRPr lang="en-US" sz="1600" dirty="0"/>
          </a:p>
          <a:p>
            <a:pPr indent="-228600" defTabSz="914400">
              <a:lnSpc>
                <a:spcPct val="90000"/>
              </a:lnSpc>
              <a:buFont typeface="Wingdings" panose="05000000000000000000" pitchFamily="2" charset="2"/>
              <a:buChar char="ü"/>
            </a:pPr>
            <a:r>
              <a:rPr lang="en-US" sz="1200" dirty="0" err="1"/>
              <a:t>Déroulement</a:t>
            </a:r>
            <a:r>
              <a:rPr lang="en-US" sz="1200" dirty="0"/>
              <a:t> de </a:t>
            </a:r>
            <a:r>
              <a:rPr lang="en-US" sz="1200" dirty="0" err="1"/>
              <a:t>l’activité</a:t>
            </a:r>
            <a:r>
              <a:rPr lang="en-US" sz="1200" dirty="0"/>
              <a:t> (2 h 30)</a:t>
            </a:r>
          </a:p>
          <a:p>
            <a:pPr indent="-228600" defTabSz="914400">
              <a:lnSpc>
                <a:spcPct val="90000"/>
              </a:lnSpc>
              <a:spcAft>
                <a:spcPts val="600"/>
              </a:spcAft>
              <a:buFont typeface="Arial" panose="020B0604020202020204" pitchFamily="34" charset="0"/>
              <a:buChar char="•"/>
            </a:pPr>
            <a:endParaRPr lang="en-US" sz="1600" dirty="0"/>
          </a:p>
        </p:txBody>
      </p:sp>
      <p:sp>
        <p:nvSpPr>
          <p:cNvPr id="8" name="ZoneTexte 7">
            <a:extLst>
              <a:ext uri="{FF2B5EF4-FFF2-40B4-BE49-F238E27FC236}">
                <a16:creationId xmlns:a16="http://schemas.microsoft.com/office/drawing/2014/main" id="{42D587AA-750C-C1D4-4E53-9C3B7839B164}"/>
              </a:ext>
            </a:extLst>
          </p:cNvPr>
          <p:cNvSpPr txBox="1"/>
          <p:nvPr/>
        </p:nvSpPr>
        <p:spPr>
          <a:xfrm>
            <a:off x="4187261" y="765496"/>
            <a:ext cx="4733219" cy="1077218"/>
          </a:xfrm>
          <a:prstGeom prst="rect">
            <a:avLst/>
          </a:prstGeom>
          <a:noFill/>
        </p:spPr>
        <p:txBody>
          <a:bodyPr wrap="square">
            <a:spAutoFit/>
          </a:bodyPr>
          <a:lstStyle/>
          <a:p>
            <a:r>
              <a:rPr lang="en-US" sz="2800" b="1" dirty="0"/>
              <a:t> 1. </a:t>
            </a:r>
            <a:r>
              <a:rPr lang="en-US" sz="2800" b="1" dirty="0" err="1"/>
              <a:t>Accueil</a:t>
            </a:r>
            <a:r>
              <a:rPr lang="en-US" sz="2800" b="1" dirty="0"/>
              <a:t> et mise en situation</a:t>
            </a:r>
            <a:r>
              <a:rPr lang="en-US" sz="1800" b="1" dirty="0"/>
              <a:t>     	</a:t>
            </a:r>
            <a:r>
              <a:rPr lang="en-US" sz="1200" b="1" dirty="0"/>
              <a:t>(15 min)</a:t>
            </a:r>
            <a:br>
              <a:rPr lang="en-US" sz="1800" b="1" dirty="0"/>
            </a:br>
            <a:endParaRPr lang="fr-CA" dirty="0"/>
          </a:p>
        </p:txBody>
      </p:sp>
    </p:spTree>
    <p:extLst>
      <p:ext uri="{BB962C8B-B14F-4D97-AF65-F5344CB8AC3E}">
        <p14:creationId xmlns:p14="http://schemas.microsoft.com/office/powerpoint/2010/main" val="238291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E04471-6843-7F5B-564A-FE21C2C8EAA3}"/>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3C5368B-0E7C-9E2F-B695-F33FE0D0A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778FED5-77A0-5129-CEA6-D9CDD67EBE4E}"/>
              </a:ext>
            </a:extLst>
          </p:cNvPr>
          <p:cNvSpPr>
            <a:spLocks noGrp="1"/>
          </p:cNvSpPr>
          <p:nvPr>
            <p:ph type="title"/>
          </p:nvPr>
        </p:nvSpPr>
        <p:spPr>
          <a:xfrm>
            <a:off x="4885341" y="365125"/>
            <a:ext cx="3630007" cy="1807305"/>
          </a:xfrm>
        </p:spPr>
        <p:txBody>
          <a:bodyPr vert="horz" lIns="91440" tIns="45720" rIns="91440" bIns="45720" rtlCol="0" anchor="ctr">
            <a:normAutofit fontScale="90000"/>
          </a:bodyPr>
          <a:lstStyle/>
          <a:p>
            <a:pPr algn="l" defTabSz="914400">
              <a:lnSpc>
                <a:spcPct val="90000"/>
              </a:lnSpc>
            </a:pPr>
            <a:br>
              <a:rPr lang="en-US" sz="4000" dirty="0"/>
            </a:br>
            <a:r>
              <a:rPr lang="fr-CA" sz="4000" b="1" dirty="0"/>
              <a:t>2. Exploration </a:t>
            </a:r>
            <a:r>
              <a:rPr lang="fr-CA" sz="1800" b="1" dirty="0"/>
              <a:t>(30 min) </a:t>
            </a:r>
            <a:br>
              <a:rPr lang="fr-CA" sz="4000" b="1" dirty="0"/>
            </a:br>
            <a:br>
              <a:rPr lang="en-US" sz="4100" dirty="0"/>
            </a:br>
            <a:endParaRPr lang="en-US" sz="4100" dirty="0"/>
          </a:p>
        </p:txBody>
      </p:sp>
      <p:pic>
        <p:nvPicPr>
          <p:cNvPr id="5" name="Image 4" descr="Une image contenant texte, véhicule, Véhicule terrestre, peinture&#10;&#10;Le contenu généré par l’IA peut être incorrect.">
            <a:extLst>
              <a:ext uri="{FF2B5EF4-FFF2-40B4-BE49-F238E27FC236}">
                <a16:creationId xmlns:a16="http://schemas.microsoft.com/office/drawing/2014/main" id="{5E57A51E-00D5-D298-B5A9-87EE40F7916B}"/>
              </a:ext>
            </a:extLst>
          </p:cNvPr>
          <p:cNvPicPr>
            <a:picLocks noChangeAspect="1"/>
          </p:cNvPicPr>
          <p:nvPr/>
        </p:nvPicPr>
        <p:blipFill>
          <a:blip r:embed="rId2"/>
          <a:srcRect l="3058" r="30051"/>
          <a:stretch>
            <a:fillRect/>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ZoneTexte 3">
            <a:extLst>
              <a:ext uri="{FF2B5EF4-FFF2-40B4-BE49-F238E27FC236}">
                <a16:creationId xmlns:a16="http://schemas.microsoft.com/office/drawing/2014/main" id="{0588F085-7D74-6BB7-83F1-E8E4ECDECFEE}"/>
              </a:ext>
            </a:extLst>
          </p:cNvPr>
          <p:cNvSpPr txBox="1"/>
          <p:nvPr/>
        </p:nvSpPr>
        <p:spPr>
          <a:xfrm>
            <a:off x="4885340" y="1712812"/>
            <a:ext cx="3630007" cy="3843666"/>
          </a:xfrm>
          <a:prstGeom prst="rect">
            <a:avLst/>
          </a:prstGeom>
        </p:spPr>
        <p:txBody>
          <a:bodyPr vert="horz" lIns="91440" tIns="45720" rIns="91440" bIns="45720" rtlCol="0">
            <a:normAutofit/>
          </a:bodyPr>
          <a:lstStyle/>
          <a:p>
            <a:pPr defTabSz="914400">
              <a:lnSpc>
                <a:spcPct val="90000"/>
              </a:lnSpc>
            </a:pPr>
            <a:r>
              <a:rPr lang="en-US" sz="1600" dirty="0"/>
              <a:t> </a:t>
            </a:r>
            <a:endParaRPr lang="fr-CA" dirty="0"/>
          </a:p>
          <a:p>
            <a:pPr marL="285750" indent="-285750">
              <a:buFont typeface="Arial" panose="020B0604020202020204" pitchFamily="34" charset="0"/>
              <a:buChar char="•"/>
            </a:pPr>
            <a:r>
              <a:rPr lang="fr-CA" dirty="0"/>
              <a:t>Manipulation de matières : papiers froissés, cartons, métaux, fragments de jouets, tissus, peintures, etc.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Composition d'une « surface de voiture » imaginaire ou réelle : traces, éraflures, collage de souvenirs, objets intimes. </a:t>
            </a:r>
          </a:p>
          <a:p>
            <a:pPr defTabSz="914400">
              <a:lnSpc>
                <a:spcPct val="90000"/>
              </a:lnSpc>
              <a:spcAft>
                <a:spcPts val="600"/>
              </a:spcAft>
            </a:pPr>
            <a:endParaRPr lang="en-US" sz="1600" dirty="0"/>
          </a:p>
        </p:txBody>
      </p:sp>
    </p:spTree>
    <p:extLst>
      <p:ext uri="{BB962C8B-B14F-4D97-AF65-F5344CB8AC3E}">
        <p14:creationId xmlns:p14="http://schemas.microsoft.com/office/powerpoint/2010/main" val="3462797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260FB2-EF16-D7F8-1207-B8C5208273C1}"/>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15F3134-DACF-C793-E256-8DCC74B5C4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018A11E-07EB-263A-5D1F-875C65343D9C}"/>
              </a:ext>
            </a:extLst>
          </p:cNvPr>
          <p:cNvSpPr>
            <a:spLocks noGrp="1"/>
          </p:cNvSpPr>
          <p:nvPr>
            <p:ph type="title"/>
          </p:nvPr>
        </p:nvSpPr>
        <p:spPr>
          <a:xfrm>
            <a:off x="4956461" y="609600"/>
            <a:ext cx="3630007" cy="1981200"/>
          </a:xfrm>
        </p:spPr>
        <p:txBody>
          <a:bodyPr vert="horz" lIns="91440" tIns="45720" rIns="91440" bIns="45720" rtlCol="0" anchor="ctr">
            <a:normAutofit/>
          </a:bodyPr>
          <a:lstStyle/>
          <a:p>
            <a:pPr algn="l" defTabSz="914400">
              <a:lnSpc>
                <a:spcPct val="90000"/>
              </a:lnSpc>
            </a:pPr>
            <a:r>
              <a:rPr lang="fr-CA" sz="4000" b="1" dirty="0"/>
              <a:t>3. Création </a:t>
            </a:r>
            <a:r>
              <a:rPr lang="fr-CA" sz="2200" b="1" dirty="0"/>
              <a:t>(1h15) </a:t>
            </a:r>
            <a:br>
              <a:rPr lang="fr-CA" sz="4000" b="1" dirty="0"/>
            </a:br>
            <a:br>
              <a:rPr lang="en-US" sz="4100" dirty="0"/>
            </a:br>
            <a:endParaRPr lang="en-US" sz="4100" dirty="0"/>
          </a:p>
        </p:txBody>
      </p:sp>
      <p:pic>
        <p:nvPicPr>
          <p:cNvPr id="5" name="Image 4" descr="Une image contenant texte, véhicule, Véhicule terrestre, peinture&#10;&#10;Le contenu généré par l’IA peut être incorrect.">
            <a:extLst>
              <a:ext uri="{FF2B5EF4-FFF2-40B4-BE49-F238E27FC236}">
                <a16:creationId xmlns:a16="http://schemas.microsoft.com/office/drawing/2014/main" id="{8C111C61-C492-4528-33CD-447D875CA4E2}"/>
              </a:ext>
            </a:extLst>
          </p:cNvPr>
          <p:cNvPicPr>
            <a:picLocks noChangeAspect="1"/>
          </p:cNvPicPr>
          <p:nvPr/>
        </p:nvPicPr>
        <p:blipFill>
          <a:blip r:embed="rId2"/>
          <a:srcRect l="3058" r="30051"/>
          <a:stretch>
            <a:fillRect/>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ZoneTexte 3">
            <a:extLst>
              <a:ext uri="{FF2B5EF4-FFF2-40B4-BE49-F238E27FC236}">
                <a16:creationId xmlns:a16="http://schemas.microsoft.com/office/drawing/2014/main" id="{6C4C6B45-2B26-24DB-C446-E99F9A78D247}"/>
              </a:ext>
            </a:extLst>
          </p:cNvPr>
          <p:cNvSpPr txBox="1"/>
          <p:nvPr/>
        </p:nvSpPr>
        <p:spPr>
          <a:xfrm>
            <a:off x="4885341" y="1712811"/>
            <a:ext cx="3630007" cy="4666217"/>
          </a:xfrm>
          <a:prstGeom prst="rect">
            <a:avLst/>
          </a:prstGeom>
        </p:spPr>
        <p:txBody>
          <a:bodyPr vert="horz" lIns="91440" tIns="45720" rIns="91440" bIns="45720" rtlCol="0">
            <a:normAutofit/>
          </a:bodyPr>
          <a:lstStyle/>
          <a:p>
            <a:pPr algn="just"/>
            <a:endParaRPr lang="fr-CA" b="1" dirty="0"/>
          </a:p>
          <a:p>
            <a:r>
              <a:rPr lang="fr-CA" dirty="0"/>
              <a:t>Réalisation d’une œuvre individuelle : "</a:t>
            </a:r>
            <a:r>
              <a:rPr lang="fr-CA" b="1" dirty="0"/>
              <a:t>Ma voiture-mémoire</a:t>
            </a:r>
            <a:r>
              <a:rPr lang="fr-CA" dirty="0"/>
              <a:t>". Intégration d'éléments, figuratifs ou abstraits.</a:t>
            </a:r>
          </a:p>
          <a:p>
            <a:endParaRPr lang="fr-CA" dirty="0"/>
          </a:p>
          <a:p>
            <a:r>
              <a:rPr lang="fr-CA" dirty="0"/>
              <a:t>Documentation photographique du processus dans le cahier de traces. </a:t>
            </a:r>
          </a:p>
          <a:p>
            <a:pPr defTabSz="914400">
              <a:lnSpc>
                <a:spcPct val="90000"/>
              </a:lnSpc>
              <a:spcAft>
                <a:spcPts val="600"/>
              </a:spcAft>
            </a:pPr>
            <a:endParaRPr lang="en-US" sz="1600" dirty="0"/>
          </a:p>
        </p:txBody>
      </p:sp>
    </p:spTree>
    <p:extLst>
      <p:ext uri="{BB962C8B-B14F-4D97-AF65-F5344CB8AC3E}">
        <p14:creationId xmlns:p14="http://schemas.microsoft.com/office/powerpoint/2010/main" val="2434490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2AABE-BD18-30F2-20A3-104D80EE7C5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2902EAD-B3D0-6599-AE24-7A3AB3AF2ABB}"/>
              </a:ext>
            </a:extLst>
          </p:cNvPr>
          <p:cNvSpPr>
            <a:spLocks noGrp="1"/>
          </p:cNvSpPr>
          <p:nvPr>
            <p:ph type="title"/>
          </p:nvPr>
        </p:nvSpPr>
        <p:spPr>
          <a:xfrm>
            <a:off x="4885340" y="659765"/>
            <a:ext cx="3630007" cy="1807305"/>
          </a:xfrm>
        </p:spPr>
        <p:txBody>
          <a:bodyPr vert="horz" lIns="91440" tIns="45720" rIns="91440" bIns="45720" rtlCol="0" anchor="ctr">
            <a:normAutofit fontScale="90000"/>
          </a:bodyPr>
          <a:lstStyle/>
          <a:p>
            <a:pPr algn="l" defTabSz="914400">
              <a:lnSpc>
                <a:spcPct val="90000"/>
              </a:lnSpc>
            </a:pPr>
            <a:r>
              <a:rPr lang="fr-CA" sz="2700" b="1" dirty="0"/>
              <a:t>4. Partage et retour réflexif</a:t>
            </a:r>
            <a:br>
              <a:rPr lang="fr-CA" sz="2700" b="1" dirty="0"/>
            </a:br>
            <a:r>
              <a:rPr lang="fr-CA" sz="2700" b="1" dirty="0"/>
              <a:t>    </a:t>
            </a:r>
            <a:r>
              <a:rPr lang="fr-CA" sz="1600" b="1" dirty="0"/>
              <a:t>(30 min) </a:t>
            </a:r>
            <a:br>
              <a:rPr lang="fr-CA" sz="4000" b="1" dirty="0"/>
            </a:br>
            <a:br>
              <a:rPr lang="en-US" sz="4100" dirty="0"/>
            </a:br>
            <a:endParaRPr lang="en-US" sz="4100" dirty="0"/>
          </a:p>
        </p:txBody>
      </p:sp>
      <p:pic>
        <p:nvPicPr>
          <p:cNvPr id="5" name="Image 4" descr="Une image contenant texte, véhicule, Véhicule terrestre, peinture&#10;&#10;Le contenu généré par l’IA peut être incorrect.">
            <a:extLst>
              <a:ext uri="{FF2B5EF4-FFF2-40B4-BE49-F238E27FC236}">
                <a16:creationId xmlns:a16="http://schemas.microsoft.com/office/drawing/2014/main" id="{127BB5C4-A0FF-DDB3-1CF7-C9E37F41ED4E}"/>
              </a:ext>
            </a:extLst>
          </p:cNvPr>
          <p:cNvPicPr>
            <a:picLocks noChangeAspect="1"/>
          </p:cNvPicPr>
          <p:nvPr/>
        </p:nvPicPr>
        <p:blipFill>
          <a:blip r:embed="rId2"/>
          <a:srcRect l="3058" r="30051"/>
          <a:stretch>
            <a:fillRect/>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ZoneTexte 3">
            <a:extLst>
              <a:ext uri="{FF2B5EF4-FFF2-40B4-BE49-F238E27FC236}">
                <a16:creationId xmlns:a16="http://schemas.microsoft.com/office/drawing/2014/main" id="{CD1641E5-F6C6-E97B-CFF8-DC164D14EF51}"/>
              </a:ext>
            </a:extLst>
          </p:cNvPr>
          <p:cNvSpPr txBox="1"/>
          <p:nvPr/>
        </p:nvSpPr>
        <p:spPr>
          <a:xfrm>
            <a:off x="4885341" y="1712811"/>
            <a:ext cx="3630007" cy="4666217"/>
          </a:xfrm>
          <a:prstGeom prst="rect">
            <a:avLst/>
          </a:prstGeom>
        </p:spPr>
        <p:txBody>
          <a:bodyPr vert="horz" lIns="91440" tIns="45720" rIns="91440" bIns="45720" rtlCol="0">
            <a:normAutofit lnSpcReduction="10000"/>
          </a:bodyPr>
          <a:lstStyle/>
          <a:p>
            <a:pPr defTabSz="914400">
              <a:lnSpc>
                <a:spcPct val="90000"/>
              </a:lnSpc>
            </a:pPr>
            <a:r>
              <a:rPr lang="en-US" sz="1600" dirty="0"/>
              <a:t> </a:t>
            </a:r>
            <a:endParaRPr lang="fr-CA" dirty="0"/>
          </a:p>
          <a:p>
            <a:endParaRPr lang="fr-CA" dirty="0"/>
          </a:p>
          <a:p>
            <a:r>
              <a:rPr lang="fr-CA" dirty="0"/>
              <a:t>Présentation libre des créations. </a:t>
            </a:r>
          </a:p>
          <a:p>
            <a:endParaRPr lang="fr-CA" dirty="0"/>
          </a:p>
          <a:p>
            <a:pPr marL="285750" indent="-285750">
              <a:buFont typeface="Wingdings" panose="05000000000000000000" pitchFamily="2" charset="2"/>
              <a:buChar char="ü"/>
            </a:pPr>
            <a:r>
              <a:rPr lang="fr-CA" b="1" dirty="0"/>
              <a:t>Réflexion guidée </a:t>
            </a:r>
            <a:r>
              <a:rPr lang="fr-CA" dirty="0"/>
              <a:t>: </a:t>
            </a:r>
          </a:p>
          <a:p>
            <a:endParaRPr lang="fr-CA" dirty="0"/>
          </a:p>
          <a:p>
            <a:r>
              <a:rPr lang="fr-CA" dirty="0"/>
              <a:t>Quel sens a pris votre création en chemin?</a:t>
            </a:r>
          </a:p>
          <a:p>
            <a:endParaRPr lang="fr-CA" dirty="0"/>
          </a:p>
          <a:p>
            <a:r>
              <a:rPr lang="fr-CA" dirty="0"/>
              <a:t>Comment vous êtes-vous </a:t>
            </a:r>
            <a:r>
              <a:rPr lang="fr-CA" dirty="0" err="1"/>
              <a:t>senti.e</a:t>
            </a:r>
            <a:r>
              <a:rPr lang="fr-CA" dirty="0"/>
              <a:t> dans cette démarche?</a:t>
            </a:r>
          </a:p>
          <a:p>
            <a:endParaRPr lang="fr-CA" dirty="0"/>
          </a:p>
          <a:p>
            <a:pPr marL="285750" indent="-285750">
              <a:buFont typeface="Wingdings" panose="05000000000000000000" pitchFamily="2" charset="2"/>
              <a:buChar char="ü"/>
            </a:pPr>
            <a:r>
              <a:rPr lang="fr-CA" b="1" dirty="0"/>
              <a:t> Lien avec l’enseignement :</a:t>
            </a:r>
          </a:p>
          <a:p>
            <a:endParaRPr lang="fr-CA" dirty="0"/>
          </a:p>
          <a:p>
            <a:endParaRPr lang="fr-CA" dirty="0"/>
          </a:p>
          <a:p>
            <a:r>
              <a:rPr lang="fr-CA" dirty="0"/>
              <a:t>Comment adapteriez-vous cette activité en classe?</a:t>
            </a:r>
          </a:p>
          <a:p>
            <a:pPr algn="just"/>
            <a:r>
              <a:rPr lang="fr-CA" dirty="0"/>
              <a:t>. </a:t>
            </a:r>
          </a:p>
          <a:p>
            <a:pPr defTabSz="914400">
              <a:lnSpc>
                <a:spcPct val="90000"/>
              </a:lnSpc>
              <a:spcAft>
                <a:spcPts val="600"/>
              </a:spcAft>
            </a:pPr>
            <a:endParaRPr lang="en-US" sz="1600" dirty="0"/>
          </a:p>
        </p:txBody>
      </p:sp>
    </p:spTree>
    <p:extLst>
      <p:ext uri="{BB962C8B-B14F-4D97-AF65-F5344CB8AC3E}">
        <p14:creationId xmlns:p14="http://schemas.microsoft.com/office/powerpoint/2010/main" val="1797358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1395D-6470-99D8-E036-9DF3C366555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E6DFBE7-5419-6A24-CED1-7584A6B20F53}"/>
              </a:ext>
            </a:extLst>
          </p:cNvPr>
          <p:cNvSpPr>
            <a:spLocks noGrp="1"/>
          </p:cNvSpPr>
          <p:nvPr>
            <p:ph type="title"/>
          </p:nvPr>
        </p:nvSpPr>
        <p:spPr>
          <a:xfrm>
            <a:off x="4885341" y="346257"/>
            <a:ext cx="3934720" cy="669743"/>
          </a:xfrm>
        </p:spPr>
        <p:txBody>
          <a:bodyPr vert="horz" lIns="91440" tIns="45720" rIns="91440" bIns="45720" rtlCol="0" anchor="ctr">
            <a:normAutofit/>
          </a:bodyPr>
          <a:lstStyle/>
          <a:p>
            <a:pPr algn="l" defTabSz="914400">
              <a:lnSpc>
                <a:spcPct val="90000"/>
              </a:lnSpc>
            </a:pPr>
            <a:r>
              <a:rPr lang="fr-CA" sz="2800" b="1" dirty="0"/>
              <a:t>5. Matériel nécessaire </a:t>
            </a:r>
            <a:endParaRPr lang="en-US" sz="2800" dirty="0"/>
          </a:p>
        </p:txBody>
      </p:sp>
      <p:pic>
        <p:nvPicPr>
          <p:cNvPr id="5" name="Image 4" descr="Une image contenant texte, véhicule, Véhicule terrestre, peinture&#10;&#10;Le contenu généré par l’IA peut être incorrect.">
            <a:extLst>
              <a:ext uri="{FF2B5EF4-FFF2-40B4-BE49-F238E27FC236}">
                <a16:creationId xmlns:a16="http://schemas.microsoft.com/office/drawing/2014/main" id="{71E10F36-89A3-6DFF-B322-B74EE30AE6BF}"/>
              </a:ext>
            </a:extLst>
          </p:cNvPr>
          <p:cNvPicPr>
            <a:picLocks noChangeAspect="1"/>
          </p:cNvPicPr>
          <p:nvPr/>
        </p:nvPicPr>
        <p:blipFill>
          <a:blip r:embed="rId2"/>
          <a:srcRect l="3058" r="30051"/>
          <a:stretch>
            <a:fillRect/>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ZoneTexte 3">
            <a:extLst>
              <a:ext uri="{FF2B5EF4-FFF2-40B4-BE49-F238E27FC236}">
                <a16:creationId xmlns:a16="http://schemas.microsoft.com/office/drawing/2014/main" id="{1266BEE3-CFA5-C05B-360D-80D61C6A1315}"/>
              </a:ext>
            </a:extLst>
          </p:cNvPr>
          <p:cNvSpPr txBox="1"/>
          <p:nvPr/>
        </p:nvSpPr>
        <p:spPr>
          <a:xfrm>
            <a:off x="4885341" y="1194651"/>
            <a:ext cx="3630007" cy="4666217"/>
          </a:xfrm>
          <a:prstGeom prst="rect">
            <a:avLst/>
          </a:prstGeom>
        </p:spPr>
        <p:txBody>
          <a:bodyPr vert="horz" lIns="91440" tIns="45720" rIns="91440" bIns="45720" rtlCol="0">
            <a:normAutofit lnSpcReduction="10000"/>
          </a:bodyPr>
          <a:lstStyle/>
          <a:p>
            <a:pPr defTabSz="914400">
              <a:lnSpc>
                <a:spcPct val="90000"/>
              </a:lnSpc>
            </a:pPr>
            <a:r>
              <a:rPr lang="en-US" sz="1600" dirty="0"/>
              <a:t> </a:t>
            </a:r>
            <a:endParaRPr lang="fr-CA" dirty="0"/>
          </a:p>
          <a:p>
            <a:pPr marL="285750" indent="-285750">
              <a:buFont typeface="Arial" panose="020B0604020202020204" pitchFamily="34" charset="0"/>
              <a:buChar char="•"/>
            </a:pPr>
            <a:r>
              <a:rPr lang="fr-CA" dirty="0"/>
              <a:t>Cahiers de traces individuels;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Supports variés : cartons, boîtes, toiles recyclées;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Matières à explorer : papier journal, carton, fil de fer, métal, peinture, sable, images imprimées, objets « auto » (jouets, clés, roues miniatures, </a:t>
            </a:r>
            <a:r>
              <a:rPr lang="fr-CA" dirty="0" err="1"/>
              <a:t>etc</a:t>
            </a:r>
            <a:r>
              <a:rPr lang="fr-CA" dirty="0"/>
              <a:t>, suggestions proposées);</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Ciseaux, colle, peinture, marqueurs, pinceaux, colle chaude, appareils photo ou téléphones pour documenter. </a:t>
            </a:r>
          </a:p>
          <a:p>
            <a:pPr algn="just"/>
            <a:r>
              <a:rPr lang="fr-CA" dirty="0"/>
              <a:t>. </a:t>
            </a:r>
          </a:p>
          <a:p>
            <a:pPr defTabSz="914400">
              <a:lnSpc>
                <a:spcPct val="90000"/>
              </a:lnSpc>
              <a:spcAft>
                <a:spcPts val="600"/>
              </a:spcAft>
            </a:pPr>
            <a:endParaRPr lang="en-US" sz="1600" dirty="0"/>
          </a:p>
        </p:txBody>
      </p:sp>
    </p:spTree>
    <p:extLst>
      <p:ext uri="{BB962C8B-B14F-4D97-AF65-F5344CB8AC3E}">
        <p14:creationId xmlns:p14="http://schemas.microsoft.com/office/powerpoint/2010/main" val="2836754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CBD4A4-50E5-89DA-80B2-2BEDF927CAF2}"/>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877A371-642E-50DE-4B5B-14766DAB1357}"/>
              </a:ext>
            </a:extLst>
          </p:cNvPr>
          <p:cNvSpPr>
            <a:spLocks noGrp="1"/>
          </p:cNvSpPr>
          <p:nvPr>
            <p:ph type="title"/>
          </p:nvPr>
        </p:nvSpPr>
        <p:spPr>
          <a:xfrm>
            <a:off x="3973321" y="329184"/>
            <a:ext cx="4688333" cy="1783080"/>
          </a:xfrm>
        </p:spPr>
        <p:txBody>
          <a:bodyPr vert="horz" lIns="91440" tIns="45720" rIns="91440" bIns="45720" rtlCol="0" anchor="b">
            <a:normAutofit/>
          </a:bodyPr>
          <a:lstStyle/>
          <a:p>
            <a:pPr algn="l" defTabSz="914400">
              <a:lnSpc>
                <a:spcPct val="90000"/>
              </a:lnSpc>
            </a:pPr>
            <a:r>
              <a:rPr lang="en-US" sz="2900" b="1" dirty="0"/>
              <a:t>6. </a:t>
            </a:r>
            <a:r>
              <a:rPr lang="en-US" sz="2900" b="1" dirty="0" err="1"/>
              <a:t>Prolongements</a:t>
            </a:r>
            <a:r>
              <a:rPr lang="en-US" sz="2900" b="1" dirty="0"/>
              <a:t> possibles </a:t>
            </a:r>
            <a:br>
              <a:rPr lang="en-US" sz="2900" b="1" dirty="0"/>
            </a:br>
            <a:br>
              <a:rPr lang="en-US" sz="2900" dirty="0"/>
            </a:br>
            <a:endParaRPr lang="en-US" sz="2900" dirty="0"/>
          </a:p>
        </p:txBody>
      </p:sp>
      <p:pic>
        <p:nvPicPr>
          <p:cNvPr id="17" name="Image 16" descr="Une image contenant piano, lever de soleil, ciel, coucher de soleil&#10;&#10;Le contenu généré par l’IA peut être incorrect.">
            <a:extLst>
              <a:ext uri="{FF2B5EF4-FFF2-40B4-BE49-F238E27FC236}">
                <a16:creationId xmlns:a16="http://schemas.microsoft.com/office/drawing/2014/main" id="{2959660B-ED45-5B89-43E6-86C2B638D68C}"/>
              </a:ext>
            </a:extLst>
          </p:cNvPr>
          <p:cNvPicPr>
            <a:picLocks noChangeAspect="1"/>
          </p:cNvPicPr>
          <p:nvPr/>
        </p:nvPicPr>
        <p:blipFill>
          <a:blip r:embed="rId3"/>
          <a:srcRect l="25124" r="23943"/>
          <a:stretch>
            <a:fillRect/>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D27421F7-16E3-280E-732C-BDBDFF847259}"/>
              </a:ext>
            </a:extLst>
          </p:cNvPr>
          <p:cNvSpPr txBox="1"/>
          <p:nvPr/>
        </p:nvSpPr>
        <p:spPr>
          <a:xfrm>
            <a:off x="3973194" y="2602714"/>
            <a:ext cx="4688333" cy="3716806"/>
          </a:xfrm>
          <a:prstGeom prst="rect">
            <a:avLst/>
          </a:prstGeom>
        </p:spPr>
        <p:txBody>
          <a:bodyPr vert="horz" lIns="91440" tIns="45720" rIns="91440" bIns="45720" rtlCol="0">
            <a:normAutofit fontScale="92500" lnSpcReduction="10000"/>
          </a:bodyPr>
          <a:lstStyle/>
          <a:p>
            <a:pPr marL="342900" indent="-285750" defTabSz="914400">
              <a:lnSpc>
                <a:spcPct val="90000"/>
              </a:lnSpc>
              <a:spcAft>
                <a:spcPts val="600"/>
              </a:spcAft>
              <a:buFont typeface="Wingdings" panose="05000000000000000000" pitchFamily="2" charset="2"/>
              <a:buChar char="Ø"/>
            </a:pPr>
            <a:r>
              <a:rPr lang="en-US" dirty="0" err="1"/>
              <a:t>Visite</a:t>
            </a:r>
            <a:r>
              <a:rPr lang="en-US" dirty="0"/>
              <a:t> à la </a:t>
            </a:r>
            <a:r>
              <a:rPr lang="en-US" dirty="0" err="1"/>
              <a:t>galerie</a:t>
            </a:r>
            <a:r>
              <a:rPr lang="en-US" dirty="0"/>
              <a:t> de Michel Leblanc (Ste-Flavie) </a:t>
            </a:r>
          </a:p>
          <a:p>
            <a:pPr marL="342900" indent="-285750" defTabSz="914400">
              <a:lnSpc>
                <a:spcPct val="90000"/>
              </a:lnSpc>
              <a:spcAft>
                <a:spcPts val="600"/>
              </a:spcAft>
              <a:buFont typeface="Wingdings" panose="05000000000000000000" pitchFamily="2" charset="2"/>
              <a:buChar char="Ø"/>
            </a:pPr>
            <a:endParaRPr lang="en-US" dirty="0"/>
          </a:p>
          <a:p>
            <a:pPr marL="342900" indent="-285750" defTabSz="914400">
              <a:lnSpc>
                <a:spcPct val="90000"/>
              </a:lnSpc>
              <a:spcAft>
                <a:spcPts val="600"/>
              </a:spcAft>
              <a:buFont typeface="Wingdings" panose="05000000000000000000" pitchFamily="2" charset="2"/>
              <a:buChar char="Ø"/>
            </a:pPr>
            <a:r>
              <a:rPr lang="en-US" dirty="0" err="1"/>
              <a:t>Création</a:t>
            </a:r>
            <a:r>
              <a:rPr lang="en-US" dirty="0"/>
              <a:t> collective </a:t>
            </a:r>
            <a:r>
              <a:rPr lang="en-US" dirty="0" err="1"/>
              <a:t>d'une</a:t>
            </a:r>
            <a:r>
              <a:rPr lang="en-US" dirty="0"/>
              <a:t> "voiture sculpture" </a:t>
            </a:r>
          </a:p>
          <a:p>
            <a:pPr marL="342900" indent="-285750" defTabSz="914400">
              <a:lnSpc>
                <a:spcPct val="90000"/>
              </a:lnSpc>
              <a:spcAft>
                <a:spcPts val="600"/>
              </a:spcAft>
              <a:buFont typeface="Wingdings" panose="05000000000000000000" pitchFamily="2" charset="2"/>
              <a:buChar char="Ø"/>
            </a:pPr>
            <a:endParaRPr lang="en-US" dirty="0"/>
          </a:p>
          <a:p>
            <a:pPr marL="342900" indent="-285750" defTabSz="914400">
              <a:lnSpc>
                <a:spcPct val="90000"/>
              </a:lnSpc>
              <a:spcAft>
                <a:spcPts val="600"/>
              </a:spcAft>
              <a:buFont typeface="Wingdings" panose="05000000000000000000" pitchFamily="2" charset="2"/>
              <a:buChar char="Ø"/>
            </a:pPr>
            <a:r>
              <a:rPr lang="en-US" dirty="0"/>
              <a:t>Exposition des </a:t>
            </a:r>
            <a:r>
              <a:rPr lang="en-US" dirty="0" err="1"/>
              <a:t>œuvres</a:t>
            </a:r>
            <a:r>
              <a:rPr lang="en-US" dirty="0"/>
              <a:t> à </a:t>
            </a:r>
            <a:r>
              <a:rPr lang="en-US" dirty="0" err="1"/>
              <a:t>l'UQAR</a:t>
            </a:r>
            <a:r>
              <a:rPr lang="en-US" dirty="0"/>
              <a:t> </a:t>
            </a:r>
            <a:r>
              <a:rPr lang="en-US" dirty="0" err="1"/>
              <a:t>ou</a:t>
            </a:r>
            <a:r>
              <a:rPr lang="en-US" dirty="0"/>
              <a:t> dans </a:t>
            </a:r>
            <a:r>
              <a:rPr lang="en-US" dirty="0" err="1"/>
              <a:t>une</a:t>
            </a:r>
            <a:r>
              <a:rPr lang="en-US" dirty="0"/>
              <a:t> école </a:t>
            </a:r>
            <a:r>
              <a:rPr lang="en-US" dirty="0" err="1"/>
              <a:t>partenaire</a:t>
            </a:r>
            <a:endParaRPr lang="en-US" dirty="0"/>
          </a:p>
          <a:p>
            <a:pPr marL="342900" indent="-285750" defTabSz="914400">
              <a:lnSpc>
                <a:spcPct val="90000"/>
              </a:lnSpc>
              <a:spcAft>
                <a:spcPts val="600"/>
              </a:spcAft>
              <a:buFont typeface="Wingdings" panose="05000000000000000000" pitchFamily="2" charset="2"/>
              <a:buChar char="Ø"/>
            </a:pPr>
            <a:endParaRPr lang="en-US" dirty="0"/>
          </a:p>
          <a:p>
            <a:pPr marL="342900" indent="-285750" defTabSz="914400">
              <a:lnSpc>
                <a:spcPct val="90000"/>
              </a:lnSpc>
              <a:spcAft>
                <a:spcPts val="600"/>
              </a:spcAft>
              <a:buFont typeface="Wingdings" panose="05000000000000000000" pitchFamily="2" charset="2"/>
              <a:buChar char="Ø"/>
            </a:pPr>
            <a:r>
              <a:rPr lang="en-US" dirty="0" err="1"/>
              <a:t>Intégration</a:t>
            </a:r>
            <a:r>
              <a:rPr lang="en-US" dirty="0"/>
              <a:t> </a:t>
            </a:r>
            <a:r>
              <a:rPr lang="en-US" dirty="0" err="1"/>
              <a:t>interdisciplinaire</a:t>
            </a:r>
            <a:r>
              <a:rPr lang="en-US" dirty="0"/>
              <a:t> </a:t>
            </a:r>
            <a:r>
              <a:rPr lang="en-US" sz="1600" dirty="0"/>
              <a:t>(en </a:t>
            </a:r>
            <a:r>
              <a:rPr lang="en-US" sz="1600" dirty="0" err="1"/>
              <a:t>classe</a:t>
            </a:r>
            <a:r>
              <a:rPr lang="en-US" sz="1600" dirty="0"/>
              <a:t> avec </a:t>
            </a:r>
            <a:r>
              <a:rPr lang="en-US" sz="1600" dirty="0" err="1"/>
              <a:t>vos</a:t>
            </a:r>
            <a:r>
              <a:rPr lang="en-US" sz="1600" dirty="0"/>
              <a:t> </a:t>
            </a:r>
            <a:r>
              <a:rPr lang="en-US" sz="1600" dirty="0" err="1"/>
              <a:t>élèves</a:t>
            </a:r>
            <a:r>
              <a:rPr lang="en-US" sz="1600" dirty="0"/>
              <a:t>)</a:t>
            </a:r>
          </a:p>
          <a:p>
            <a:pPr marL="342900" indent="-285750" defTabSz="914400">
              <a:lnSpc>
                <a:spcPct val="90000"/>
              </a:lnSpc>
              <a:spcAft>
                <a:spcPts val="600"/>
              </a:spcAft>
              <a:buFont typeface="Arial" panose="020B0604020202020204" pitchFamily="34" charset="0"/>
              <a:buChar char="•"/>
            </a:pPr>
            <a:r>
              <a:rPr lang="en-US" sz="1400" dirty="0" err="1">
                <a:hlinkClick r:id="rId4"/>
              </a:rPr>
              <a:t>Prolongements</a:t>
            </a:r>
            <a:r>
              <a:rPr lang="en-US" sz="1400" dirty="0">
                <a:hlinkClick r:id="rId4"/>
              </a:rPr>
              <a:t> </a:t>
            </a:r>
            <a:r>
              <a:rPr lang="en-US" sz="1400" dirty="0" err="1">
                <a:hlinkClick r:id="rId4"/>
              </a:rPr>
              <a:t>pédagogiques</a:t>
            </a:r>
            <a:r>
              <a:rPr lang="en-US" sz="1400" dirty="0">
                <a:hlinkClick r:id="rId4"/>
              </a:rPr>
              <a:t> possibles</a:t>
            </a:r>
            <a:endParaRPr lang="en-US" sz="1400" dirty="0"/>
          </a:p>
          <a:p>
            <a:pPr marL="342900" indent="-285750" defTabSz="914400">
              <a:lnSpc>
                <a:spcPct val="90000"/>
              </a:lnSpc>
              <a:spcAft>
                <a:spcPts val="600"/>
              </a:spcAft>
              <a:buFont typeface="Arial" panose="020B0604020202020204" pitchFamily="34" charset="0"/>
              <a:buChar char="•"/>
            </a:pPr>
            <a:endParaRPr lang="en-US" sz="1400" dirty="0"/>
          </a:p>
          <a:p>
            <a:pPr marL="57150" indent="-285750" defTabSz="914400">
              <a:lnSpc>
                <a:spcPct val="90000"/>
              </a:lnSpc>
              <a:spcAft>
                <a:spcPts val="1500"/>
              </a:spcAft>
              <a:buFont typeface="Wingdings" panose="05000000000000000000" pitchFamily="2" charset="2"/>
              <a:buChar char="q"/>
            </a:pPr>
            <a:r>
              <a:rPr lang="en-US" sz="1100" b="1" dirty="0">
                <a:hlinkClick r:id="rId5"/>
              </a:rPr>
              <a:t>Son </a:t>
            </a:r>
            <a:r>
              <a:rPr lang="en-US" sz="1100" b="1" dirty="0" err="1">
                <a:hlinkClick r:id="rId5"/>
              </a:rPr>
              <a:t>parcours</a:t>
            </a:r>
            <a:r>
              <a:rPr lang="en-US" sz="1100" b="1" dirty="0">
                <a:hlinkClick r:id="rId5"/>
              </a:rPr>
              <a:t> </a:t>
            </a:r>
            <a:endParaRPr lang="en-US" sz="1100" b="1" dirty="0"/>
          </a:p>
          <a:p>
            <a:pPr marL="57150" indent="-285750" defTabSz="914400">
              <a:lnSpc>
                <a:spcPct val="90000"/>
              </a:lnSpc>
              <a:spcAft>
                <a:spcPts val="1500"/>
              </a:spcAft>
              <a:buFont typeface="Wingdings" panose="05000000000000000000" pitchFamily="2" charset="2"/>
              <a:buChar char="q"/>
            </a:pPr>
            <a:r>
              <a:rPr lang="en-US" sz="1100" b="1" dirty="0">
                <a:hlinkClick r:id="rId6"/>
              </a:rPr>
              <a:t>Sa </a:t>
            </a:r>
            <a:r>
              <a:rPr lang="en-US" sz="1100" b="1" dirty="0" err="1">
                <a:hlinkClick r:id="rId6"/>
              </a:rPr>
              <a:t>galerie</a:t>
            </a:r>
            <a:r>
              <a:rPr lang="en-US" sz="1100" b="1" dirty="0">
                <a:hlinkClick r:id="rId6"/>
              </a:rPr>
              <a:t> d’art à Ste-Flavie</a:t>
            </a:r>
            <a:endParaRPr lang="en-US" sz="1100" b="1" spc="25" dirty="0"/>
          </a:p>
          <a:p>
            <a:pPr marL="285750" indent="-228600" defTabSz="914400">
              <a:lnSpc>
                <a:spcPct val="90000"/>
              </a:lnSpc>
              <a:spcAft>
                <a:spcPts val="600"/>
              </a:spcAft>
              <a:buFont typeface="Arial" panose="020B0604020202020204" pitchFamily="34" charset="0"/>
              <a:buChar char="•"/>
            </a:pPr>
            <a:endParaRPr lang="en-US" dirty="0"/>
          </a:p>
          <a:p>
            <a:pPr indent="-228600" defTabSz="914400">
              <a:lnSpc>
                <a:spcPct val="90000"/>
              </a:lnSpc>
              <a:spcAft>
                <a:spcPts val="600"/>
              </a:spcAft>
              <a:buFont typeface="Arial" panose="020B0604020202020204" pitchFamily="34" charset="0"/>
              <a:buChar char="•"/>
            </a:pPr>
            <a:endParaRPr lang="en-US" sz="1600" dirty="0"/>
          </a:p>
        </p:txBody>
      </p:sp>
    </p:spTree>
    <p:extLst>
      <p:ext uri="{BB962C8B-B14F-4D97-AF65-F5344CB8AC3E}">
        <p14:creationId xmlns:p14="http://schemas.microsoft.com/office/powerpoint/2010/main" val="3988453969"/>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6" name="Rectangle 513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514B5161-F4E7-AD11-8364-7987D84A6685}"/>
              </a:ext>
            </a:extLst>
          </p:cNvPr>
          <p:cNvSpPr txBox="1"/>
          <p:nvPr/>
        </p:nvSpPr>
        <p:spPr>
          <a:xfrm>
            <a:off x="429369" y="2071316"/>
            <a:ext cx="5035164" cy="4119172"/>
          </a:xfrm>
          <a:prstGeom prst="rect">
            <a:avLst/>
          </a:prstGeom>
        </p:spPr>
        <p:txBody>
          <a:bodyPr vert="horz" lIns="91440" tIns="45720" rIns="91440" bIns="45720" rtlCol="0" anchor="t">
            <a:normAutofit/>
          </a:bodyPr>
          <a:lstStyle/>
          <a:p>
            <a:pPr lvl="0" indent="-228600" defTabSz="914400">
              <a:lnSpc>
                <a:spcPct val="90000"/>
              </a:lnSpc>
              <a:spcAft>
                <a:spcPts val="1000"/>
              </a:spcAft>
              <a:buFont typeface="Arial" panose="020B0604020202020204" pitchFamily="34" charset="0"/>
              <a:buChar char="•"/>
              <a:tabLst>
                <a:tab pos="457200" algn="l"/>
              </a:tabLst>
            </a:pPr>
            <a:r>
              <a:rPr lang="en-US" sz="1000" b="1" dirty="0">
                <a:effectLst/>
              </a:rPr>
              <a:t>C3 - </a:t>
            </a:r>
            <a:r>
              <a:rPr lang="en-US" sz="1000" b="1" dirty="0" err="1">
                <a:effectLst/>
              </a:rPr>
              <a:t>Planifier</a:t>
            </a:r>
            <a:r>
              <a:rPr lang="en-US" sz="1000" b="1" dirty="0">
                <a:effectLst/>
              </a:rPr>
              <a:t> les situations </a:t>
            </a:r>
            <a:r>
              <a:rPr lang="en-US" sz="1000" b="1" dirty="0" err="1">
                <a:effectLst/>
              </a:rPr>
              <a:t>d’enseignement</a:t>
            </a:r>
            <a:r>
              <a:rPr lang="en-US" sz="1000" b="1" dirty="0">
                <a:effectLst/>
              </a:rPr>
              <a:t> et </a:t>
            </a:r>
            <a:r>
              <a:rPr lang="en-US" sz="1000" b="1" dirty="0" err="1">
                <a:effectLst/>
              </a:rPr>
              <a:t>d’apprentissage</a:t>
            </a:r>
            <a:endParaRPr lang="en-US" sz="1000" dirty="0">
              <a:effectLst/>
            </a:endParaRPr>
          </a:p>
          <a:p>
            <a:pPr indent="-228600" defTabSz="914400">
              <a:lnSpc>
                <a:spcPct val="90000"/>
              </a:lnSpc>
              <a:spcAft>
                <a:spcPts val="1000"/>
              </a:spcAft>
              <a:buFont typeface="Arial" panose="020B0604020202020204" pitchFamily="34" charset="0"/>
              <a:buChar char="•"/>
            </a:pPr>
            <a:r>
              <a:rPr lang="en-US" sz="1000" dirty="0">
                <a:effectLst/>
              </a:rPr>
              <a:t>Mobiliser des </a:t>
            </a:r>
            <a:r>
              <a:rPr lang="en-US" sz="1000" dirty="0" err="1">
                <a:effectLst/>
              </a:rPr>
              <a:t>savoirs</a:t>
            </a:r>
            <a:r>
              <a:rPr lang="en-US" sz="1000" dirty="0">
                <a:effectLst/>
              </a:rPr>
              <a:t> </a:t>
            </a:r>
            <a:r>
              <a:rPr lang="en-US" sz="1000" dirty="0" err="1">
                <a:effectLst/>
              </a:rPr>
              <a:t>artistiques</a:t>
            </a:r>
            <a:r>
              <a:rPr lang="en-US" sz="1000" dirty="0">
                <a:effectLst/>
              </a:rPr>
              <a:t> et </a:t>
            </a:r>
            <a:r>
              <a:rPr lang="en-US" sz="1000" dirty="0" err="1">
                <a:effectLst/>
              </a:rPr>
              <a:t>pédagogiques</a:t>
            </a:r>
            <a:r>
              <a:rPr lang="en-US" sz="1000" dirty="0">
                <a:effectLst/>
              </a:rPr>
              <a:t> pour </a:t>
            </a:r>
            <a:r>
              <a:rPr lang="en-US" sz="1000" dirty="0" err="1">
                <a:effectLst/>
              </a:rPr>
              <a:t>concevoir</a:t>
            </a:r>
            <a:r>
              <a:rPr lang="en-US" sz="1000" dirty="0">
                <a:effectLst/>
              </a:rPr>
              <a:t> un </a:t>
            </a:r>
            <a:r>
              <a:rPr lang="en-US" sz="1000" dirty="0" err="1">
                <a:effectLst/>
              </a:rPr>
              <a:t>projet</a:t>
            </a:r>
            <a:r>
              <a:rPr lang="en-US" sz="1000" dirty="0">
                <a:effectLst/>
              </a:rPr>
              <a:t> </a:t>
            </a:r>
            <a:r>
              <a:rPr lang="en-US" sz="1000" dirty="0" err="1">
                <a:effectLst/>
              </a:rPr>
              <a:t>structurant</a:t>
            </a:r>
            <a:r>
              <a:rPr lang="en-US" sz="1000" dirty="0">
                <a:effectLst/>
              </a:rPr>
              <a:t> et </a:t>
            </a:r>
            <a:r>
              <a:rPr lang="en-US" sz="1000" dirty="0" err="1">
                <a:effectLst/>
              </a:rPr>
              <a:t>interdisciplinaire</a:t>
            </a:r>
            <a:r>
              <a:rPr lang="en-US" sz="1000" dirty="0">
                <a:effectLst/>
              </a:rPr>
              <a:t>.</a:t>
            </a:r>
          </a:p>
          <a:p>
            <a:pPr lvl="0" indent="-228600" defTabSz="914400">
              <a:lnSpc>
                <a:spcPct val="90000"/>
              </a:lnSpc>
              <a:spcAft>
                <a:spcPts val="1000"/>
              </a:spcAft>
              <a:buFont typeface="Arial" panose="020B0604020202020204" pitchFamily="34" charset="0"/>
              <a:buChar char="•"/>
              <a:tabLst>
                <a:tab pos="457200" algn="l"/>
              </a:tabLst>
            </a:pPr>
            <a:r>
              <a:rPr lang="en-US" sz="1000" b="1" dirty="0">
                <a:effectLst/>
              </a:rPr>
              <a:t>C4 - </a:t>
            </a:r>
            <a:r>
              <a:rPr lang="en-US" sz="1000" b="1" dirty="0" err="1">
                <a:effectLst/>
              </a:rPr>
              <a:t>Mettre</a:t>
            </a:r>
            <a:r>
              <a:rPr lang="en-US" sz="1000" b="1" dirty="0">
                <a:effectLst/>
              </a:rPr>
              <a:t> en </a:t>
            </a:r>
            <a:r>
              <a:rPr lang="en-US" sz="1000" b="1" dirty="0" err="1">
                <a:effectLst/>
              </a:rPr>
              <a:t>œuvre</a:t>
            </a:r>
            <a:r>
              <a:rPr lang="en-US" sz="1000" b="1" dirty="0">
                <a:effectLst/>
              </a:rPr>
              <a:t> des situations </a:t>
            </a:r>
            <a:r>
              <a:rPr lang="en-US" sz="1000" b="1" dirty="0" err="1">
                <a:effectLst/>
              </a:rPr>
              <a:t>d’enseignement</a:t>
            </a:r>
            <a:r>
              <a:rPr lang="en-US" sz="1000" b="1" dirty="0">
                <a:effectLst/>
              </a:rPr>
              <a:t> et </a:t>
            </a:r>
            <a:r>
              <a:rPr lang="en-US" sz="1000" b="1" dirty="0" err="1">
                <a:effectLst/>
              </a:rPr>
              <a:t>d’apprentissage</a:t>
            </a:r>
            <a:endParaRPr lang="en-US" sz="1000" dirty="0">
              <a:effectLst/>
            </a:endParaRPr>
          </a:p>
          <a:p>
            <a:pPr indent="-228600" defTabSz="914400">
              <a:lnSpc>
                <a:spcPct val="90000"/>
              </a:lnSpc>
              <a:spcAft>
                <a:spcPts val="1000"/>
              </a:spcAft>
              <a:buFont typeface="Arial" panose="020B0604020202020204" pitchFamily="34" charset="0"/>
              <a:buChar char="•"/>
            </a:pPr>
            <a:r>
              <a:rPr lang="en-US" sz="1000" dirty="0">
                <a:effectLst/>
              </a:rPr>
              <a:t>Adapter </a:t>
            </a:r>
            <a:r>
              <a:rPr lang="en-US" sz="1000" dirty="0" err="1">
                <a:effectLst/>
              </a:rPr>
              <a:t>l’environnement</a:t>
            </a:r>
            <a:r>
              <a:rPr lang="en-US" sz="1000" dirty="0">
                <a:effectLst/>
              </a:rPr>
              <a:t> </a:t>
            </a:r>
            <a:r>
              <a:rPr lang="en-US" sz="1000" dirty="0" err="1">
                <a:effectLst/>
              </a:rPr>
              <a:t>d’apprentissage</a:t>
            </a:r>
            <a:r>
              <a:rPr lang="en-US" sz="1000" dirty="0">
                <a:effectLst/>
              </a:rPr>
              <a:t> pour </a:t>
            </a:r>
            <a:r>
              <a:rPr lang="en-US" sz="1000" dirty="0" err="1">
                <a:effectLst/>
              </a:rPr>
              <a:t>favoriser</a:t>
            </a:r>
            <a:r>
              <a:rPr lang="en-US" sz="1000" dirty="0">
                <a:effectLst/>
              </a:rPr>
              <a:t> </a:t>
            </a:r>
            <a:r>
              <a:rPr lang="en-US" sz="1000" dirty="0" err="1">
                <a:effectLst/>
              </a:rPr>
              <a:t>l’engagement</a:t>
            </a:r>
            <a:r>
              <a:rPr lang="en-US" sz="1000" dirty="0">
                <a:effectLst/>
              </a:rPr>
              <a:t> des </a:t>
            </a:r>
            <a:r>
              <a:rPr lang="en-US" sz="1000" dirty="0" err="1">
                <a:effectLst/>
              </a:rPr>
              <a:t>élèves</a:t>
            </a:r>
            <a:r>
              <a:rPr lang="en-US" sz="1000" dirty="0">
                <a:effectLst/>
              </a:rPr>
              <a:t> dans </a:t>
            </a:r>
            <a:r>
              <a:rPr lang="en-US" sz="1000" dirty="0" err="1">
                <a:effectLst/>
              </a:rPr>
              <a:t>une</a:t>
            </a:r>
            <a:r>
              <a:rPr lang="en-US" sz="1000" dirty="0">
                <a:effectLst/>
              </a:rPr>
              <a:t> démarche </a:t>
            </a:r>
            <a:r>
              <a:rPr lang="en-US" sz="1000" dirty="0" err="1">
                <a:effectLst/>
              </a:rPr>
              <a:t>créative</a:t>
            </a:r>
            <a:r>
              <a:rPr lang="en-US" sz="1000" dirty="0">
                <a:effectLst/>
              </a:rPr>
              <a:t> (</a:t>
            </a:r>
            <a:r>
              <a:rPr lang="en-US" sz="1000" dirty="0" err="1">
                <a:effectLst/>
              </a:rPr>
              <a:t>comme</a:t>
            </a:r>
            <a:r>
              <a:rPr lang="en-US" sz="1000" dirty="0">
                <a:effectLst/>
              </a:rPr>
              <a:t> le carnet de traces, </a:t>
            </a:r>
            <a:r>
              <a:rPr lang="en-US" sz="1000" dirty="0" err="1">
                <a:effectLst/>
              </a:rPr>
              <a:t>l’atelier</a:t>
            </a:r>
            <a:r>
              <a:rPr lang="en-US" sz="1000" dirty="0">
                <a:effectLst/>
              </a:rPr>
              <a:t>, </a:t>
            </a:r>
            <a:r>
              <a:rPr lang="en-US" sz="1000" dirty="0" err="1">
                <a:effectLst/>
              </a:rPr>
              <a:t>l'exploration</a:t>
            </a:r>
            <a:r>
              <a:rPr lang="en-US" sz="1000" dirty="0">
                <a:effectLst/>
              </a:rPr>
              <a:t> </a:t>
            </a:r>
            <a:r>
              <a:rPr lang="en-US" sz="1000" dirty="0" err="1">
                <a:effectLst/>
              </a:rPr>
              <a:t>artistique</a:t>
            </a:r>
            <a:r>
              <a:rPr lang="en-US" sz="1000" dirty="0">
                <a:effectLst/>
              </a:rPr>
              <a:t> avec </a:t>
            </a:r>
            <a:r>
              <a:rPr lang="en-US" sz="1000" dirty="0" err="1">
                <a:effectLst/>
              </a:rPr>
              <a:t>l’artiste</a:t>
            </a:r>
            <a:r>
              <a:rPr lang="en-US" sz="1000" dirty="0">
                <a:effectLst/>
              </a:rPr>
              <a:t>).</a:t>
            </a:r>
          </a:p>
          <a:p>
            <a:pPr lvl="0" indent="-228600" defTabSz="914400">
              <a:lnSpc>
                <a:spcPct val="90000"/>
              </a:lnSpc>
              <a:spcAft>
                <a:spcPts val="1000"/>
              </a:spcAft>
              <a:buFont typeface="Arial" panose="020B0604020202020204" pitchFamily="34" charset="0"/>
              <a:buChar char="•"/>
              <a:tabLst>
                <a:tab pos="457200" algn="l"/>
              </a:tabLst>
            </a:pPr>
            <a:r>
              <a:rPr lang="en-US" sz="1000" b="1" dirty="0">
                <a:effectLst/>
              </a:rPr>
              <a:t>C9 - </a:t>
            </a:r>
            <a:r>
              <a:rPr lang="en-US" sz="1000" b="1" dirty="0" err="1">
                <a:effectLst/>
              </a:rPr>
              <a:t>Collaborer</a:t>
            </a:r>
            <a:r>
              <a:rPr lang="en-US" sz="1000" b="1" dirty="0">
                <a:effectLst/>
              </a:rPr>
              <a:t> au </a:t>
            </a:r>
            <a:r>
              <a:rPr lang="en-US" sz="1000" b="1" dirty="0" err="1">
                <a:effectLst/>
              </a:rPr>
              <a:t>développement</a:t>
            </a:r>
            <a:r>
              <a:rPr lang="en-US" sz="1000" b="1" dirty="0">
                <a:effectLst/>
              </a:rPr>
              <a:t> de la profession</a:t>
            </a:r>
            <a:endParaRPr lang="en-US" sz="1000" dirty="0">
              <a:effectLst/>
            </a:endParaRPr>
          </a:p>
          <a:p>
            <a:pPr indent="-228600" defTabSz="914400">
              <a:lnSpc>
                <a:spcPct val="90000"/>
              </a:lnSpc>
              <a:spcAft>
                <a:spcPts val="1000"/>
              </a:spcAft>
              <a:buFont typeface="Arial" panose="020B0604020202020204" pitchFamily="34" charset="0"/>
              <a:buChar char="•"/>
            </a:pPr>
            <a:r>
              <a:rPr lang="en-US" sz="1000" dirty="0" err="1">
                <a:effectLst/>
              </a:rPr>
              <a:t>Travailler</a:t>
            </a:r>
            <a:r>
              <a:rPr lang="en-US" sz="1000" dirty="0">
                <a:effectLst/>
              </a:rPr>
              <a:t> en </a:t>
            </a:r>
            <a:r>
              <a:rPr lang="en-US" sz="1000" dirty="0" err="1">
                <a:effectLst/>
              </a:rPr>
              <a:t>partenariat</a:t>
            </a:r>
            <a:r>
              <a:rPr lang="en-US" sz="1000" dirty="0">
                <a:effectLst/>
              </a:rPr>
              <a:t> avec un artiste </a:t>
            </a:r>
            <a:r>
              <a:rPr lang="en-US" sz="1000" dirty="0" err="1">
                <a:effectLst/>
              </a:rPr>
              <a:t>professionnel</a:t>
            </a:r>
            <a:r>
              <a:rPr lang="en-US" sz="1000" dirty="0">
                <a:effectLst/>
              </a:rPr>
              <a:t> pour </a:t>
            </a:r>
            <a:r>
              <a:rPr lang="en-US" sz="1000" dirty="0" err="1">
                <a:effectLst/>
              </a:rPr>
              <a:t>enrichir</a:t>
            </a:r>
            <a:r>
              <a:rPr lang="en-US" sz="1000" dirty="0">
                <a:effectLst/>
              </a:rPr>
              <a:t> la pratique et </a:t>
            </a:r>
            <a:r>
              <a:rPr lang="en-US" sz="1000" dirty="0" err="1">
                <a:effectLst/>
              </a:rPr>
              <a:t>l’expérience</a:t>
            </a:r>
            <a:r>
              <a:rPr lang="en-US" sz="1000" dirty="0">
                <a:effectLst/>
              </a:rPr>
              <a:t> </a:t>
            </a:r>
            <a:r>
              <a:rPr lang="en-US" sz="1000" dirty="0" err="1">
                <a:effectLst/>
              </a:rPr>
              <a:t>éducative</a:t>
            </a:r>
            <a:r>
              <a:rPr lang="en-US" sz="1000" dirty="0">
                <a:effectLst/>
              </a:rPr>
              <a:t>.</a:t>
            </a:r>
          </a:p>
          <a:p>
            <a:pPr lvl="0" indent="-228600" defTabSz="914400">
              <a:lnSpc>
                <a:spcPct val="90000"/>
              </a:lnSpc>
              <a:spcAft>
                <a:spcPts val="1000"/>
              </a:spcAft>
              <a:buFont typeface="Arial" panose="020B0604020202020204" pitchFamily="34" charset="0"/>
              <a:buChar char="•"/>
              <a:tabLst>
                <a:tab pos="457200" algn="l"/>
              </a:tabLst>
            </a:pPr>
            <a:r>
              <a:rPr lang="en-US" sz="1000" b="1" dirty="0">
                <a:effectLst/>
              </a:rPr>
              <a:t>C10 - </a:t>
            </a:r>
            <a:r>
              <a:rPr lang="en-US" sz="1000" b="1" dirty="0" err="1">
                <a:effectLst/>
              </a:rPr>
              <a:t>S’engager</a:t>
            </a:r>
            <a:r>
              <a:rPr lang="en-US" sz="1000" b="1" dirty="0">
                <a:effectLst/>
              </a:rPr>
              <a:t> dans </a:t>
            </a:r>
            <a:r>
              <a:rPr lang="en-US" sz="1000" b="1" dirty="0" err="1">
                <a:effectLst/>
              </a:rPr>
              <a:t>une</a:t>
            </a:r>
            <a:r>
              <a:rPr lang="en-US" sz="1000" b="1" dirty="0">
                <a:effectLst/>
              </a:rPr>
              <a:t> démarche de </a:t>
            </a:r>
            <a:r>
              <a:rPr lang="en-US" sz="1000" b="1" dirty="0" err="1">
                <a:effectLst/>
              </a:rPr>
              <a:t>développement</a:t>
            </a:r>
            <a:r>
              <a:rPr lang="en-US" sz="1000" b="1" dirty="0">
                <a:effectLst/>
              </a:rPr>
              <a:t> </a:t>
            </a:r>
            <a:r>
              <a:rPr lang="en-US" sz="1000" b="1" dirty="0" err="1">
                <a:effectLst/>
              </a:rPr>
              <a:t>professionnel</a:t>
            </a:r>
            <a:endParaRPr lang="en-US" sz="1000" dirty="0">
              <a:effectLst/>
            </a:endParaRPr>
          </a:p>
          <a:p>
            <a:pPr indent="-228600" defTabSz="914400">
              <a:lnSpc>
                <a:spcPct val="90000"/>
              </a:lnSpc>
              <a:spcAft>
                <a:spcPts val="1000"/>
              </a:spcAft>
              <a:buFont typeface="Arial" panose="020B0604020202020204" pitchFamily="34" charset="0"/>
              <a:buChar char="•"/>
            </a:pPr>
            <a:r>
              <a:rPr lang="en-US" sz="1000" dirty="0" err="1">
                <a:effectLst/>
              </a:rPr>
              <a:t>Réfléchir</a:t>
            </a:r>
            <a:r>
              <a:rPr lang="en-US" sz="1000" dirty="0">
                <a:effectLst/>
              </a:rPr>
              <a:t> sur </a:t>
            </a:r>
            <a:r>
              <a:rPr lang="en-US" sz="1000" dirty="0" err="1">
                <a:effectLst/>
              </a:rPr>
              <a:t>sa</a:t>
            </a:r>
            <a:r>
              <a:rPr lang="en-US" sz="1000" dirty="0">
                <a:effectLst/>
              </a:rPr>
              <a:t> pratique, </a:t>
            </a:r>
            <a:r>
              <a:rPr lang="en-US" sz="1000" dirty="0" err="1">
                <a:effectLst/>
              </a:rPr>
              <a:t>intégrer</a:t>
            </a:r>
            <a:r>
              <a:rPr lang="en-US" sz="1000" dirty="0">
                <a:effectLst/>
              </a:rPr>
              <a:t> des apports externes </a:t>
            </a:r>
            <a:r>
              <a:rPr lang="en-US" sz="1000" dirty="0" err="1">
                <a:effectLst/>
              </a:rPr>
              <a:t>comme</a:t>
            </a:r>
            <a:r>
              <a:rPr lang="en-US" sz="1000" dirty="0">
                <a:effectLst/>
              </a:rPr>
              <a:t> </a:t>
            </a:r>
            <a:r>
              <a:rPr lang="en-US" sz="1000" dirty="0" err="1">
                <a:effectLst/>
              </a:rPr>
              <a:t>ceux</a:t>
            </a:r>
            <a:r>
              <a:rPr lang="en-US" sz="1000" dirty="0">
                <a:effectLst/>
              </a:rPr>
              <a:t> de Michel Leblanc pour </a:t>
            </a:r>
            <a:r>
              <a:rPr lang="en-US" sz="1000" dirty="0" err="1">
                <a:effectLst/>
              </a:rPr>
              <a:t>nourrir</a:t>
            </a:r>
            <a:r>
              <a:rPr lang="en-US" sz="1000" dirty="0">
                <a:effectLst/>
              </a:rPr>
              <a:t> son enseignement.</a:t>
            </a:r>
          </a:p>
          <a:p>
            <a:pPr lvl="0" indent="-228600" defTabSz="914400">
              <a:lnSpc>
                <a:spcPct val="90000"/>
              </a:lnSpc>
              <a:spcAft>
                <a:spcPts val="1000"/>
              </a:spcAft>
              <a:buFont typeface="Arial" panose="020B0604020202020204" pitchFamily="34" charset="0"/>
              <a:buChar char="•"/>
              <a:tabLst>
                <a:tab pos="457200" algn="l"/>
              </a:tabLst>
            </a:pPr>
            <a:r>
              <a:rPr lang="en-US" sz="1000" b="1" dirty="0">
                <a:effectLst/>
              </a:rPr>
              <a:t>C13 - Agir en tant que </a:t>
            </a:r>
            <a:r>
              <a:rPr lang="en-US" sz="1000" b="1" dirty="0" err="1">
                <a:effectLst/>
              </a:rPr>
              <a:t>médiateur</a:t>
            </a:r>
            <a:r>
              <a:rPr lang="en-US" sz="1000" b="1" dirty="0">
                <a:effectLst/>
              </a:rPr>
              <a:t> </a:t>
            </a:r>
            <a:r>
              <a:rPr lang="en-US" sz="1000" b="1" dirty="0" err="1">
                <a:effectLst/>
              </a:rPr>
              <a:t>culturel</a:t>
            </a:r>
            <a:endParaRPr lang="en-US" sz="1000" dirty="0">
              <a:effectLst/>
            </a:endParaRPr>
          </a:p>
          <a:p>
            <a:pPr indent="-228600" defTabSz="914400">
              <a:lnSpc>
                <a:spcPct val="90000"/>
              </a:lnSpc>
              <a:spcAft>
                <a:spcPts val="1000"/>
              </a:spcAft>
              <a:buFont typeface="Arial" panose="020B0604020202020204" pitchFamily="34" charset="0"/>
              <a:buChar char="•"/>
            </a:pPr>
            <a:r>
              <a:rPr lang="en-US" sz="1000" dirty="0" err="1">
                <a:effectLst/>
              </a:rPr>
              <a:t>Permettre</a:t>
            </a:r>
            <a:r>
              <a:rPr lang="en-US" sz="1000" dirty="0">
                <a:effectLst/>
              </a:rPr>
              <a:t> aux </a:t>
            </a:r>
            <a:r>
              <a:rPr lang="en-US" sz="1000" dirty="0" err="1">
                <a:effectLst/>
              </a:rPr>
              <a:t>élèves</a:t>
            </a:r>
            <a:r>
              <a:rPr lang="en-US" sz="1000" dirty="0">
                <a:effectLst/>
              </a:rPr>
              <a:t> </a:t>
            </a:r>
            <a:r>
              <a:rPr lang="en-US" sz="1000" dirty="0" err="1">
                <a:effectLst/>
              </a:rPr>
              <a:t>d’entrer</a:t>
            </a:r>
            <a:r>
              <a:rPr lang="en-US" sz="1000" dirty="0">
                <a:effectLst/>
              </a:rPr>
              <a:t> en contact avec des </a:t>
            </a:r>
            <a:r>
              <a:rPr lang="en-US" sz="1000" dirty="0" err="1">
                <a:effectLst/>
              </a:rPr>
              <a:t>œuvres</a:t>
            </a:r>
            <a:r>
              <a:rPr lang="en-US" sz="1000" dirty="0">
                <a:effectLst/>
              </a:rPr>
              <a:t> et des artistes </a:t>
            </a:r>
            <a:r>
              <a:rPr lang="en-US" sz="1000" dirty="0" err="1">
                <a:effectLst/>
              </a:rPr>
              <a:t>contemporains</a:t>
            </a:r>
            <a:r>
              <a:rPr lang="en-US" sz="1000" dirty="0">
                <a:effectLst/>
              </a:rPr>
              <a:t> pour </a:t>
            </a:r>
            <a:r>
              <a:rPr lang="en-US" sz="1000" dirty="0" err="1">
                <a:effectLst/>
              </a:rPr>
              <a:t>développer</a:t>
            </a:r>
            <a:r>
              <a:rPr lang="en-US" sz="1000" dirty="0">
                <a:effectLst/>
              </a:rPr>
              <a:t> </a:t>
            </a:r>
            <a:r>
              <a:rPr lang="en-US" sz="1000" dirty="0" err="1">
                <a:effectLst/>
              </a:rPr>
              <a:t>leur</a:t>
            </a:r>
            <a:r>
              <a:rPr lang="en-US" sz="1000" dirty="0">
                <a:effectLst/>
              </a:rPr>
              <a:t> </a:t>
            </a:r>
            <a:r>
              <a:rPr lang="en-US" sz="1000" dirty="0" err="1">
                <a:effectLst/>
              </a:rPr>
              <a:t>sens</a:t>
            </a:r>
            <a:r>
              <a:rPr lang="en-US" sz="1000" dirty="0">
                <a:effectLst/>
              </a:rPr>
              <a:t> critique et </a:t>
            </a:r>
            <a:r>
              <a:rPr lang="en-US" sz="1000" dirty="0" err="1">
                <a:effectLst/>
              </a:rPr>
              <a:t>leur</a:t>
            </a:r>
            <a:r>
              <a:rPr lang="en-US" sz="1000" dirty="0">
                <a:effectLst/>
              </a:rPr>
              <a:t> rapport à la culture.</a:t>
            </a:r>
          </a:p>
        </p:txBody>
      </p:sp>
      <p:pic>
        <p:nvPicPr>
          <p:cNvPr id="5122" name="Picture 2" descr="Peut être une image de 4 personnes, people studying et texte">
            <a:extLst>
              <a:ext uri="{FF2B5EF4-FFF2-40B4-BE49-F238E27FC236}">
                <a16:creationId xmlns:a16="http://schemas.microsoft.com/office/drawing/2014/main" id="{045745E9-8393-A561-5473-B69B1AC6A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838" b="2"/>
          <a:stretch>
            <a:fillRect/>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E8616ADF-629B-6C64-0014-CFFEF3550B14}"/>
              </a:ext>
            </a:extLst>
          </p:cNvPr>
          <p:cNvSpPr txBox="1"/>
          <p:nvPr/>
        </p:nvSpPr>
        <p:spPr>
          <a:xfrm>
            <a:off x="1223137" y="747378"/>
            <a:ext cx="6695440" cy="341632"/>
          </a:xfrm>
          <a:prstGeom prst="rect">
            <a:avLst/>
          </a:prstGeom>
          <a:noFill/>
        </p:spPr>
        <p:txBody>
          <a:bodyPr wrap="square">
            <a:spAutoFit/>
          </a:bodyPr>
          <a:lstStyle/>
          <a:p>
            <a:pPr algn="ctr" defTabSz="914400">
              <a:lnSpc>
                <a:spcPct val="90000"/>
              </a:lnSpc>
              <a:spcAft>
                <a:spcPts val="1000"/>
              </a:spcAft>
            </a:pPr>
            <a:r>
              <a:rPr lang="en-US" sz="1800" b="1" dirty="0">
                <a:effectLst/>
              </a:rPr>
              <a:t>🎨 </a:t>
            </a:r>
            <a:r>
              <a:rPr lang="en-US" sz="1800" b="1" dirty="0" err="1">
                <a:effectLst/>
              </a:rPr>
              <a:t>Compétences</a:t>
            </a:r>
            <a:r>
              <a:rPr lang="en-US" sz="1800" b="1" dirty="0">
                <a:effectLst/>
              </a:rPr>
              <a:t> </a:t>
            </a:r>
            <a:r>
              <a:rPr lang="en-US" sz="1800" b="1" dirty="0" err="1">
                <a:effectLst/>
              </a:rPr>
              <a:t>liées</a:t>
            </a:r>
            <a:r>
              <a:rPr lang="en-US" sz="1800" b="1" dirty="0">
                <a:effectLst/>
              </a:rPr>
              <a:t> au </a:t>
            </a:r>
            <a:r>
              <a:rPr lang="en-US" sz="1800" b="1" dirty="0" err="1">
                <a:effectLst/>
              </a:rPr>
              <a:t>projet</a:t>
            </a:r>
            <a:r>
              <a:rPr lang="en-US" sz="1800" b="1" dirty="0">
                <a:effectLst/>
              </a:rPr>
              <a:t> </a:t>
            </a:r>
            <a:r>
              <a:rPr lang="en-US" sz="1800" b="1" dirty="0" err="1">
                <a:effectLst/>
              </a:rPr>
              <a:t>artistique</a:t>
            </a:r>
            <a:r>
              <a:rPr lang="en-US" sz="1800" b="1" dirty="0">
                <a:effectLst/>
              </a:rPr>
              <a:t> avec Michel Leblanc</a:t>
            </a:r>
            <a:endParaRPr lang="en-US" sz="1800" dirty="0">
              <a:effectLst/>
            </a:endParaRPr>
          </a:p>
        </p:txBody>
      </p:sp>
    </p:spTree>
    <p:extLst>
      <p:ext uri="{BB962C8B-B14F-4D97-AF65-F5344CB8AC3E}">
        <p14:creationId xmlns:p14="http://schemas.microsoft.com/office/powerpoint/2010/main" val="3696217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fr-CA" sz="4700" dirty="0"/>
              <a:t>Réflexion écrite</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200879F-FE70-1C88-D65A-2C24DE290458}"/>
              </a:ext>
            </a:extLst>
          </p:cNvPr>
          <p:cNvGraphicFramePr>
            <a:graphicFrameLocks noGrp="1"/>
          </p:cNvGraphicFramePr>
          <p:nvPr>
            <p:ph idx="1"/>
            <p:extLst>
              <p:ext uri="{D42A27DB-BD31-4B8C-83A1-F6EECF244321}">
                <p14:modId xmlns:p14="http://schemas.microsoft.com/office/powerpoint/2010/main" val="1572794066"/>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9" name="Image 8" descr="Une image contenant habits, Visage humain, personne, intérieur&#10;&#10;Le contenu généré par l’IA peut être incorrect.">
            <a:extLst>
              <a:ext uri="{FF2B5EF4-FFF2-40B4-BE49-F238E27FC236}">
                <a16:creationId xmlns:a16="http://schemas.microsoft.com/office/drawing/2014/main" id="{E908E041-C07B-7ED9-54DB-B60F5F83DEA6}"/>
              </a:ext>
            </a:extLst>
          </p:cNvPr>
          <p:cNvPicPr>
            <a:picLocks noChangeAspect="1"/>
          </p:cNvPicPr>
          <p:nvPr/>
        </p:nvPicPr>
        <p:blipFill>
          <a:blip r:embed="rId2"/>
          <a:srcRect l="12092" r="2788" b="2"/>
          <a:stretch>
            <a:fillRect/>
          </a:stretch>
        </p:blipFill>
        <p:spPr>
          <a:xfrm>
            <a:off x="228" y="0"/>
            <a:ext cx="7460291" cy="6857990"/>
          </a:xfrm>
          <a:prstGeom prst="rect">
            <a:avLst/>
          </a:prstGeom>
        </p:spPr>
      </p:pic>
      <p:sp>
        <p:nvSpPr>
          <p:cNvPr id="51" name="Freeform: Shape 5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239536" y="0"/>
            <a:ext cx="3904464"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53" name="Freeform: Shape 5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1169" y="0"/>
            <a:ext cx="3782831"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55" name="Freeform: Shape 5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22759" y="0"/>
            <a:ext cx="189729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re 1">
            <a:extLst>
              <a:ext uri="{FF2B5EF4-FFF2-40B4-BE49-F238E27FC236}">
                <a16:creationId xmlns:a16="http://schemas.microsoft.com/office/drawing/2014/main" id="{57CCBC76-A39D-EF40-EDFB-88BAD53499B4}"/>
              </a:ext>
            </a:extLst>
          </p:cNvPr>
          <p:cNvSpPr>
            <a:spLocks noGrp="1"/>
          </p:cNvSpPr>
          <p:nvPr>
            <p:ph type="title"/>
          </p:nvPr>
        </p:nvSpPr>
        <p:spPr>
          <a:xfrm>
            <a:off x="5239536" y="507838"/>
            <a:ext cx="3737590" cy="624516"/>
          </a:xfrm>
        </p:spPr>
        <p:txBody>
          <a:bodyPr vert="horz" lIns="91440" tIns="45720" rIns="91440" bIns="45720" rtlCol="0" anchor="b">
            <a:normAutofit/>
          </a:bodyPr>
          <a:lstStyle/>
          <a:p>
            <a:pPr algn="l" defTabSz="914400">
              <a:lnSpc>
                <a:spcPct val="90000"/>
              </a:lnSpc>
            </a:pPr>
            <a:r>
              <a:rPr lang="en-US" sz="3100" dirty="0" err="1"/>
              <a:t>Contexte</a:t>
            </a:r>
            <a:r>
              <a:rPr lang="en-US" sz="3100" dirty="0"/>
              <a:t> et intention</a:t>
            </a:r>
          </a:p>
        </p:txBody>
      </p:sp>
      <p:sp>
        <p:nvSpPr>
          <p:cNvPr id="4" name="ZoneTexte 3">
            <a:extLst>
              <a:ext uri="{FF2B5EF4-FFF2-40B4-BE49-F238E27FC236}">
                <a16:creationId xmlns:a16="http://schemas.microsoft.com/office/drawing/2014/main" id="{05AF3A59-B411-0EF4-DE94-7054C90733FF}"/>
              </a:ext>
            </a:extLst>
          </p:cNvPr>
          <p:cNvSpPr txBox="1"/>
          <p:nvPr/>
        </p:nvSpPr>
        <p:spPr>
          <a:xfrm>
            <a:off x="5971405" y="1284592"/>
            <a:ext cx="2725310" cy="3863128"/>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endParaRPr lang="en-US" sz="1400" b="1" dirty="0">
              <a:effectLst/>
            </a:endParaRPr>
          </a:p>
          <a:p>
            <a:pPr indent="-228600" defTabSz="914400">
              <a:lnSpc>
                <a:spcPct val="90000"/>
              </a:lnSpc>
              <a:spcAft>
                <a:spcPts val="600"/>
              </a:spcAft>
              <a:buFont typeface="Arial" panose="020B0604020202020204" pitchFamily="34" charset="0"/>
              <a:buChar char="•"/>
            </a:pPr>
            <a:r>
              <a:rPr lang="en-US" b="1" dirty="0">
                <a:effectLst/>
              </a:rPr>
              <a:t>Cet atelier </a:t>
            </a:r>
            <a:r>
              <a:rPr lang="en-US" b="1" dirty="0" err="1">
                <a:effectLst/>
              </a:rPr>
              <a:t>s’inscrit</a:t>
            </a:r>
            <a:r>
              <a:rPr lang="en-US" b="1" dirty="0">
                <a:effectLst/>
              </a:rPr>
              <a:t> dans le cours "Arts et </a:t>
            </a:r>
            <a:r>
              <a:rPr lang="en-US" b="1" dirty="0" err="1">
                <a:effectLst/>
              </a:rPr>
              <a:t>projets</a:t>
            </a:r>
            <a:r>
              <a:rPr lang="en-US" b="1" dirty="0">
                <a:effectLst/>
              </a:rPr>
              <a:t> </a:t>
            </a:r>
            <a:r>
              <a:rPr lang="en-US" b="1" dirty="0" err="1">
                <a:effectLst/>
              </a:rPr>
              <a:t>multisensoriels</a:t>
            </a:r>
            <a:r>
              <a:rPr lang="en-US" b="1" dirty="0">
                <a:effectLst/>
              </a:rPr>
              <a:t>" </a:t>
            </a:r>
            <a:r>
              <a:rPr lang="en-US" b="1" dirty="0" err="1">
                <a:effectLst/>
              </a:rPr>
              <a:t>offert</a:t>
            </a:r>
            <a:r>
              <a:rPr lang="en-US" b="1" dirty="0">
                <a:effectLst/>
              </a:rPr>
              <a:t> aux </a:t>
            </a:r>
            <a:r>
              <a:rPr lang="en-US" b="1" dirty="0" err="1">
                <a:effectLst/>
              </a:rPr>
              <a:t>étudiantes</a:t>
            </a:r>
            <a:r>
              <a:rPr lang="en-US" b="1" dirty="0">
                <a:effectLst/>
              </a:rPr>
              <a:t> et </a:t>
            </a:r>
            <a:r>
              <a:rPr lang="en-US" b="1" dirty="0" err="1">
                <a:effectLst/>
              </a:rPr>
              <a:t>étudiants</a:t>
            </a:r>
            <a:r>
              <a:rPr lang="en-US" b="1" dirty="0">
                <a:effectLst/>
              </a:rPr>
              <a:t> en enseignement en adaptation scolaire et </a:t>
            </a:r>
            <a:r>
              <a:rPr lang="en-US" b="1" dirty="0" err="1">
                <a:effectLst/>
              </a:rPr>
              <a:t>sociale</a:t>
            </a:r>
            <a:r>
              <a:rPr lang="en-US" b="1" dirty="0">
                <a:effectLst/>
              </a:rPr>
              <a:t> à </a:t>
            </a:r>
            <a:r>
              <a:rPr lang="en-US" b="1" dirty="0" err="1">
                <a:effectLst/>
              </a:rPr>
              <a:t>l’UQAR</a:t>
            </a:r>
            <a:r>
              <a:rPr lang="en-US" b="1" dirty="0">
                <a:effectLst/>
              </a:rPr>
              <a:t>. Il </a:t>
            </a:r>
            <a:r>
              <a:rPr lang="en-US" b="1" dirty="0" err="1">
                <a:effectLst/>
              </a:rPr>
              <a:t>permet</a:t>
            </a:r>
            <a:r>
              <a:rPr lang="en-US" b="1" dirty="0">
                <a:effectLst/>
              </a:rPr>
              <a:t> </a:t>
            </a:r>
            <a:r>
              <a:rPr lang="en-US" b="1" dirty="0" err="1">
                <a:effectLst/>
              </a:rPr>
              <a:t>d’intégrer</a:t>
            </a:r>
            <a:r>
              <a:rPr lang="en-US" b="1" dirty="0">
                <a:effectLst/>
              </a:rPr>
              <a:t> la démarche </a:t>
            </a:r>
            <a:r>
              <a:rPr lang="en-US" b="1" dirty="0" err="1">
                <a:effectLst/>
              </a:rPr>
              <a:t>artistique</a:t>
            </a:r>
            <a:r>
              <a:rPr lang="en-US" b="1" dirty="0">
                <a:effectLst/>
              </a:rPr>
              <a:t> de Michel Leblanc, artiste </a:t>
            </a:r>
            <a:r>
              <a:rPr lang="en-US" b="1" dirty="0" err="1">
                <a:effectLst/>
              </a:rPr>
              <a:t>peintre</a:t>
            </a:r>
            <a:r>
              <a:rPr lang="en-US" b="1" dirty="0">
                <a:effectLst/>
              </a:rPr>
              <a:t> et </a:t>
            </a:r>
            <a:r>
              <a:rPr lang="en-US" b="1" dirty="0" err="1">
                <a:effectLst/>
              </a:rPr>
              <a:t>comédien</a:t>
            </a:r>
            <a:r>
              <a:rPr lang="en-US" b="1" dirty="0">
                <a:effectLst/>
              </a:rPr>
              <a:t>, </a:t>
            </a:r>
            <a:r>
              <a:rPr lang="en-US" b="1" dirty="0" err="1">
                <a:effectLst/>
              </a:rPr>
              <a:t>dont</a:t>
            </a:r>
            <a:r>
              <a:rPr lang="en-US" b="1" dirty="0">
                <a:effectLst/>
              </a:rPr>
              <a:t> </a:t>
            </a:r>
            <a:r>
              <a:rPr lang="en-US" b="1" dirty="0" err="1">
                <a:effectLst/>
              </a:rPr>
              <a:t>l'univers</a:t>
            </a:r>
            <a:r>
              <a:rPr lang="en-US" b="1" dirty="0">
                <a:effectLst/>
              </a:rPr>
              <a:t> </a:t>
            </a:r>
            <a:r>
              <a:rPr lang="en-US" b="1" dirty="0" err="1">
                <a:effectLst/>
              </a:rPr>
              <a:t>est</a:t>
            </a:r>
            <a:r>
              <a:rPr lang="en-US" b="1" dirty="0">
                <a:effectLst/>
              </a:rPr>
              <a:t> </a:t>
            </a:r>
            <a:r>
              <a:rPr lang="en-US" b="1" dirty="0" err="1">
                <a:effectLst/>
              </a:rPr>
              <a:t>marqué</a:t>
            </a:r>
            <a:r>
              <a:rPr lang="en-US" b="1" dirty="0">
                <a:effectLst/>
              </a:rPr>
              <a:t> par la transformation, la trace et la </a:t>
            </a:r>
            <a:r>
              <a:rPr lang="en-US" b="1" dirty="0" err="1">
                <a:effectLst/>
              </a:rPr>
              <a:t>résilience</a:t>
            </a:r>
            <a:r>
              <a:rPr lang="en-US" b="1" dirty="0">
                <a:effectLst/>
              </a:rPr>
              <a:t>. </a:t>
            </a:r>
            <a:endParaRPr lang="en-US" b="1" dirty="0"/>
          </a:p>
        </p:txBody>
      </p:sp>
    </p:spTree>
    <p:extLst>
      <p:ext uri="{BB962C8B-B14F-4D97-AF65-F5344CB8AC3E}">
        <p14:creationId xmlns:p14="http://schemas.microsoft.com/office/powerpoint/2010/main" val="3483389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5" name="Rectangle 3104">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7" name="Rectangle 3106">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9D8CD8E-A3EC-8BAC-E3D2-8362A770EDB8}"/>
              </a:ext>
            </a:extLst>
          </p:cNvPr>
          <p:cNvSpPr>
            <a:spLocks noGrp="1"/>
          </p:cNvSpPr>
          <p:nvPr>
            <p:ph type="title"/>
          </p:nvPr>
        </p:nvSpPr>
        <p:spPr>
          <a:xfrm>
            <a:off x="2977774" y="609600"/>
            <a:ext cx="3200400" cy="1351472"/>
          </a:xfrm>
        </p:spPr>
        <p:txBody>
          <a:bodyPr>
            <a:normAutofit/>
          </a:bodyPr>
          <a:lstStyle/>
          <a:p>
            <a:pPr>
              <a:lnSpc>
                <a:spcPct val="90000"/>
              </a:lnSpc>
            </a:pPr>
            <a:r>
              <a:rPr lang="fr-CA" altLang="fr-FR" sz="2400" b="1">
                <a:solidFill>
                  <a:schemeClr val="tx1">
                    <a:lumMod val="85000"/>
                    <a:lumOff val="15000"/>
                  </a:schemeClr>
                </a:solidFill>
                <a:latin typeface="Arial" panose="020B0604020202020204" pitchFamily="34" charset="0"/>
                <a:ea typeface="Aptos" panose="020B0004020202020204" pitchFamily="34" charset="0"/>
                <a:cs typeface="Times New Roman" panose="02020603050405020304" pitchFamily="18" charset="0"/>
              </a:rPr>
              <a:t>Remerciements sincères à monsieur Michel Leblanc</a:t>
            </a:r>
            <a:endParaRPr lang="fr-CA" sz="2400">
              <a:solidFill>
                <a:schemeClr val="tx1">
                  <a:lumMod val="85000"/>
                  <a:lumOff val="15000"/>
                </a:schemeClr>
              </a:solidFill>
            </a:endParaRPr>
          </a:p>
        </p:txBody>
      </p:sp>
      <p:pic>
        <p:nvPicPr>
          <p:cNvPr id="9" name="Image 8" descr="Une image contenant texte, Visage humain, sourire, dessin&#10;&#10;Le contenu généré par l’IA peut être incorrect.">
            <a:extLst>
              <a:ext uri="{FF2B5EF4-FFF2-40B4-BE49-F238E27FC236}">
                <a16:creationId xmlns:a16="http://schemas.microsoft.com/office/drawing/2014/main" id="{F5C4B17E-1C35-2E9D-0372-4A4573D9969F}"/>
              </a:ext>
            </a:extLst>
          </p:cNvPr>
          <p:cNvPicPr>
            <a:picLocks noChangeAspect="1"/>
          </p:cNvPicPr>
          <p:nvPr/>
        </p:nvPicPr>
        <p:blipFill>
          <a:blip r:embed="rId2"/>
          <a:srcRect l="30760" r="17257"/>
          <a:stretch>
            <a:fillRect/>
          </a:stretch>
        </p:blipFill>
        <p:spPr>
          <a:xfrm>
            <a:off x="2" y="1"/>
            <a:ext cx="2771774"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Espace réservé du contenu 2">
            <a:extLst>
              <a:ext uri="{FF2B5EF4-FFF2-40B4-BE49-F238E27FC236}">
                <a16:creationId xmlns:a16="http://schemas.microsoft.com/office/drawing/2014/main" id="{E1988F37-DE48-081F-D392-B3F5204875FB}"/>
              </a:ext>
            </a:extLst>
          </p:cNvPr>
          <p:cNvSpPr>
            <a:spLocks noGrp="1"/>
          </p:cNvSpPr>
          <p:nvPr>
            <p:ph idx="1"/>
          </p:nvPr>
        </p:nvSpPr>
        <p:spPr>
          <a:xfrm>
            <a:off x="3149224" y="2147357"/>
            <a:ext cx="2857500" cy="4101042"/>
          </a:xfrm>
        </p:spPr>
        <p:txBody>
          <a:bodyPr>
            <a:normAutofit/>
          </a:bodyPr>
          <a:lstStyle/>
          <a:p>
            <a:pPr marL="0" indent="0" defTabSz="914400" eaLnBrk="0" fontAlgn="base" hangingPunct="0">
              <a:lnSpc>
                <a:spcPct val="90000"/>
              </a:lnSpc>
              <a:spcBef>
                <a:spcPct val="0"/>
              </a:spcBef>
              <a:spcAft>
                <a:spcPts val="600"/>
              </a:spcAft>
              <a:buNone/>
            </a:pPr>
            <a:r>
              <a:rPr kumimoji="0" lang="fr-CA" altLang="fr-FR" sz="1700" b="1" i="0" u="none" strike="noStrike" cap="none" normalizeH="0" baseline="0">
                <a:ln>
                  <a:noFill/>
                </a:ln>
                <a:solidFill>
                  <a:schemeClr val="tx1">
                    <a:lumMod val="85000"/>
                    <a:lumOff val="15000"/>
                  </a:schemeClr>
                </a:solidFill>
                <a:effectLst/>
                <a:ea typeface="Aptos" panose="020B0004020202020204" pitchFamily="34" charset="0"/>
                <a:cs typeface="Times New Roman" panose="02020603050405020304" pitchFamily="18" charset="0"/>
              </a:rPr>
              <a:t>Merci pour votre générosité, votre regard singulier sur le monde, et votre présence inspirante auprès de nos étudiantes et étudiants. </a:t>
            </a:r>
          </a:p>
          <a:p>
            <a:pPr marL="0" indent="0" defTabSz="914400" eaLnBrk="0" fontAlgn="base" hangingPunct="0">
              <a:lnSpc>
                <a:spcPct val="90000"/>
              </a:lnSpc>
              <a:spcBef>
                <a:spcPct val="0"/>
              </a:spcBef>
              <a:spcAft>
                <a:spcPts val="600"/>
              </a:spcAft>
              <a:buNone/>
            </a:pPr>
            <a:endParaRPr kumimoji="0" lang="fr-CA" altLang="fr-FR" sz="1700" b="1" i="0" u="none" strike="noStrike" cap="none" normalizeH="0" baseline="0">
              <a:ln>
                <a:noFill/>
              </a:ln>
              <a:solidFill>
                <a:schemeClr val="tx1">
                  <a:lumMod val="85000"/>
                  <a:lumOff val="15000"/>
                </a:schemeClr>
              </a:solidFill>
              <a:effectLst/>
              <a:ea typeface="Aptos" panose="020B0004020202020204" pitchFamily="34" charset="0"/>
              <a:cs typeface="Times New Roman" panose="02020603050405020304" pitchFamily="18" charset="0"/>
            </a:endParaRPr>
          </a:p>
          <a:p>
            <a:pPr marL="0" indent="0" defTabSz="914400" eaLnBrk="0" fontAlgn="base" hangingPunct="0">
              <a:lnSpc>
                <a:spcPct val="90000"/>
              </a:lnSpc>
              <a:spcBef>
                <a:spcPct val="0"/>
              </a:spcBef>
              <a:spcAft>
                <a:spcPts val="600"/>
              </a:spcAft>
              <a:buNone/>
            </a:pPr>
            <a:r>
              <a:rPr kumimoji="0" lang="fr-CA" altLang="fr-FR" sz="1700" b="1" i="0" u="none" strike="noStrike" cap="none" normalizeH="0" baseline="0">
                <a:ln>
                  <a:noFill/>
                </a:ln>
                <a:solidFill>
                  <a:schemeClr val="tx1">
                    <a:lumMod val="85000"/>
                    <a:lumOff val="15000"/>
                  </a:schemeClr>
                </a:solidFill>
                <a:effectLst/>
                <a:ea typeface="Aptos" panose="020B0004020202020204" pitchFamily="34" charset="0"/>
                <a:cs typeface="Times New Roman" panose="02020603050405020304" pitchFamily="18" charset="0"/>
              </a:rPr>
              <a:t>Votre parcours artistique et humain ouvre des chemins nouveaux, où la mémoire, le geste et la matière s’unissent dans </a:t>
            </a:r>
            <a:r>
              <a:rPr lang="fr-CA" sz="1700" b="1">
                <a:solidFill>
                  <a:schemeClr val="tx1">
                    <a:lumMod val="85000"/>
                    <a:lumOff val="15000"/>
                  </a:schemeClr>
                </a:solidFill>
              </a:rPr>
              <a:t>une poésie vivante. </a:t>
            </a:r>
          </a:p>
          <a:p>
            <a:pPr marL="0" indent="0" defTabSz="914400" eaLnBrk="0" fontAlgn="base" hangingPunct="0">
              <a:lnSpc>
                <a:spcPct val="90000"/>
              </a:lnSpc>
              <a:spcBef>
                <a:spcPct val="0"/>
              </a:spcBef>
              <a:spcAft>
                <a:spcPts val="600"/>
              </a:spcAft>
              <a:buNone/>
            </a:pPr>
            <a:endParaRPr lang="fr-CA" sz="1700" b="1">
              <a:solidFill>
                <a:schemeClr val="tx1">
                  <a:lumMod val="85000"/>
                  <a:lumOff val="15000"/>
                </a:schemeClr>
              </a:solidFill>
            </a:endParaRPr>
          </a:p>
          <a:p>
            <a:pPr marL="0" indent="0" defTabSz="914400" eaLnBrk="0" fontAlgn="base" hangingPunct="0">
              <a:lnSpc>
                <a:spcPct val="90000"/>
              </a:lnSpc>
              <a:spcBef>
                <a:spcPct val="0"/>
              </a:spcBef>
              <a:spcAft>
                <a:spcPts val="600"/>
              </a:spcAft>
              <a:buNone/>
            </a:pPr>
            <a:r>
              <a:rPr lang="fr-CA" sz="1700" b="1">
                <a:solidFill>
                  <a:schemeClr val="tx1">
                    <a:lumMod val="85000"/>
                    <a:lumOff val="15000"/>
                  </a:schemeClr>
                </a:solidFill>
              </a:rPr>
              <a:t>Au plaisir de poursuivre ce dialogue entre art, éducation et humanité.</a:t>
            </a:r>
          </a:p>
          <a:p>
            <a:pPr marL="0" marR="0" lvl="0" indent="0" defTabSz="914400" rtl="0" eaLnBrk="0" fontAlgn="base" latinLnBrk="0" hangingPunct="0">
              <a:lnSpc>
                <a:spcPct val="90000"/>
              </a:lnSpc>
              <a:spcBef>
                <a:spcPct val="0"/>
              </a:spcBef>
              <a:spcAft>
                <a:spcPts val="600"/>
              </a:spcAft>
              <a:buClrTx/>
              <a:buSzTx/>
              <a:buFontTx/>
              <a:buNone/>
              <a:tabLst/>
            </a:pPr>
            <a:endParaRPr kumimoji="0" lang="fr-CA" altLang="fr-FR" sz="1700" b="0" i="0" u="none" strike="noStrike" cap="none" normalizeH="0" baseline="0">
              <a:ln>
                <a:noFill/>
              </a:ln>
              <a:solidFill>
                <a:schemeClr val="tx1">
                  <a:lumMod val="85000"/>
                  <a:lumOff val="15000"/>
                </a:schemeClr>
              </a:solidFill>
              <a:effectLst/>
              <a:latin typeface="Arial" panose="020B0604020202020204" pitchFamily="34" charset="0"/>
            </a:endParaRPr>
          </a:p>
        </p:txBody>
      </p:sp>
      <p:pic>
        <p:nvPicPr>
          <p:cNvPr id="11" name="Image 10" descr="Une image contenant Visage humain, habits, fille, collage&#10;&#10;Le contenu généré par l’IA peut être incorrect.">
            <a:extLst>
              <a:ext uri="{FF2B5EF4-FFF2-40B4-BE49-F238E27FC236}">
                <a16:creationId xmlns:a16="http://schemas.microsoft.com/office/drawing/2014/main" id="{0FEE68A7-FC75-07C8-A5B0-5F7F8245CAAF}"/>
              </a:ext>
            </a:extLst>
          </p:cNvPr>
          <p:cNvPicPr>
            <a:picLocks noChangeAspect="1"/>
          </p:cNvPicPr>
          <p:nvPr/>
        </p:nvPicPr>
        <p:blipFill>
          <a:blip r:embed="rId3"/>
          <a:srcRect l="45325" r="23077" b="-1"/>
          <a:stretch>
            <a:fillRect/>
          </a:stretch>
        </p:blipFill>
        <p:spPr>
          <a:xfrm>
            <a:off x="6435350" y="10"/>
            <a:ext cx="2708650"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pic>
        <p:nvPicPr>
          <p:cNvPr id="3076" name="Image 10" descr="🎨">
            <a:extLst>
              <a:ext uri="{FF2B5EF4-FFF2-40B4-BE49-F238E27FC236}">
                <a16:creationId xmlns:a16="http://schemas.microsoft.com/office/drawing/2014/main" id="{9F93E90F-1EFD-9B2F-694E-7353E690E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A9A0363-2EFE-9924-074E-A2377ABB378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Tree>
    <p:extLst>
      <p:ext uri="{BB962C8B-B14F-4D97-AF65-F5344CB8AC3E}">
        <p14:creationId xmlns:p14="http://schemas.microsoft.com/office/powerpoint/2010/main" val="3062442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D14AEC6-FE8D-000D-B970-F62F9D9E76A7}"/>
              </a:ext>
            </a:extLst>
          </p:cNvPr>
          <p:cNvSpPr>
            <a:spLocks noGrp="1"/>
          </p:cNvSpPr>
          <p:nvPr>
            <p:ph type="title"/>
          </p:nvPr>
        </p:nvSpPr>
        <p:spPr>
          <a:xfrm>
            <a:off x="771525" y="1967266"/>
            <a:ext cx="1971675" cy="2547257"/>
          </a:xfrm>
          <a:noFill/>
        </p:spPr>
        <p:txBody>
          <a:bodyPr anchor="ctr">
            <a:normAutofit/>
          </a:bodyPr>
          <a:lstStyle/>
          <a:p>
            <a:pPr>
              <a:lnSpc>
                <a:spcPct val="90000"/>
              </a:lnSpc>
            </a:pPr>
            <a:r>
              <a:rPr lang="fr-CA" sz="2200" dirty="0">
                <a:solidFill>
                  <a:srgbClr val="FFFFFF"/>
                </a:solidFill>
              </a:rPr>
              <a:t>Préparation </a:t>
            </a:r>
            <a:r>
              <a:rPr lang="fr-CA" sz="2200" b="1" dirty="0">
                <a:solidFill>
                  <a:srgbClr val="FFFFFF"/>
                </a:solidFill>
              </a:rPr>
              <a:t>avant l’atelier </a:t>
            </a:r>
            <a:r>
              <a:rPr lang="fr-CA" sz="2200" dirty="0">
                <a:solidFill>
                  <a:srgbClr val="FFFFFF"/>
                </a:solidFill>
              </a:rPr>
              <a:t>de Michel Leblanc avec les étudiantes et étudiants</a:t>
            </a:r>
            <a:br>
              <a:rPr lang="fr-CA" sz="2200" dirty="0">
                <a:solidFill>
                  <a:srgbClr val="FFFFFF"/>
                </a:solidFill>
              </a:rPr>
            </a:br>
            <a:endParaRPr lang="fr-CA" sz="2200" dirty="0">
              <a:solidFill>
                <a:srgbClr val="FFFFFF"/>
              </a:solidFill>
            </a:endParaRPr>
          </a:p>
        </p:txBody>
      </p:sp>
      <p:pic>
        <p:nvPicPr>
          <p:cNvPr id="4" name="Image 3" descr="Une image contenant personne, texte, tenue, Visage humain&#10;&#10;Le contenu généré par l’IA peut être incorrect.">
            <a:extLst>
              <a:ext uri="{FF2B5EF4-FFF2-40B4-BE49-F238E27FC236}">
                <a16:creationId xmlns:a16="http://schemas.microsoft.com/office/drawing/2014/main" id="{F8936358-793B-859A-069D-F3247B7E6878}"/>
              </a:ext>
            </a:extLst>
          </p:cNvPr>
          <p:cNvPicPr>
            <a:picLocks noChangeAspect="1"/>
          </p:cNvPicPr>
          <p:nvPr/>
        </p:nvPicPr>
        <p:blipFill>
          <a:blip r:embed="rId2"/>
          <a:stretch>
            <a:fillRect/>
          </a:stretch>
        </p:blipFill>
        <p:spPr>
          <a:xfrm>
            <a:off x="3582987" y="1523218"/>
            <a:ext cx="4626293" cy="3465253"/>
          </a:xfrm>
          <a:prstGeom prst="rect">
            <a:avLst/>
          </a:prstGeom>
        </p:spPr>
      </p:pic>
    </p:spTree>
    <p:extLst>
      <p:ext uri="{BB962C8B-B14F-4D97-AF65-F5344CB8AC3E}">
        <p14:creationId xmlns:p14="http://schemas.microsoft.com/office/powerpoint/2010/main" val="1018542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239729-CC27-3D08-16D7-899DCE1806F6}"/>
            </a:ext>
          </a:extLst>
        </p:cNvPr>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726298E6-54B2-1240-15D6-28BA22895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38073E47-D4A7-AC05-1F5C-62973359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288350"/>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9449AE41-0D73-DA3E-B656-A87C6F6470F9}"/>
              </a:ext>
            </a:extLst>
          </p:cNvPr>
          <p:cNvSpPr>
            <a:spLocks noGrp="1"/>
          </p:cNvSpPr>
          <p:nvPr>
            <p:ph type="title"/>
          </p:nvPr>
        </p:nvSpPr>
        <p:spPr>
          <a:xfrm>
            <a:off x="630936" y="510047"/>
            <a:ext cx="2475738" cy="1645920"/>
          </a:xfrm>
        </p:spPr>
        <p:txBody>
          <a:bodyPr vert="horz" lIns="91440" tIns="45720" rIns="91440" bIns="45720" rtlCol="0" anchor="ctr">
            <a:normAutofit fontScale="90000"/>
          </a:bodyPr>
          <a:lstStyle/>
          <a:p>
            <a:pPr defTabSz="914400">
              <a:lnSpc>
                <a:spcPct val="90000"/>
              </a:lnSpc>
            </a:pPr>
            <a:br>
              <a:rPr lang="fr-CA" sz="1600" b="1" dirty="0"/>
            </a:br>
            <a:r>
              <a:rPr lang="fr-CA" sz="1600" b="1" dirty="0"/>
              <a:t>Explorons ensemble</a:t>
            </a:r>
            <a:br>
              <a:rPr lang="fr-CA" sz="1800" b="1" dirty="0"/>
            </a:br>
            <a:br>
              <a:rPr lang="fr-CA" sz="1800" b="1" dirty="0"/>
            </a:br>
            <a:r>
              <a:rPr lang="fr-CA" sz="1800" b="1" dirty="0"/>
              <a:t> </a:t>
            </a:r>
            <a:r>
              <a:rPr lang="fr-CA" sz="1600" b="1" dirty="0"/>
              <a:t>Les voitures de nos vies : empreintes, souvenirs et métamorphoses </a:t>
            </a:r>
            <a:br>
              <a:rPr lang="fr-CA" sz="1800" dirty="0"/>
            </a:br>
            <a:endParaRPr lang="en-US" sz="1800" b="1" dirty="0"/>
          </a:p>
        </p:txBody>
      </p:sp>
      <p:sp>
        <p:nvSpPr>
          <p:cNvPr id="41" name="Rectangle 40">
            <a:extLst>
              <a:ext uri="{FF2B5EF4-FFF2-40B4-BE49-F238E27FC236}">
                <a16:creationId xmlns:a16="http://schemas.microsoft.com/office/drawing/2014/main" id="{38168F7A-C697-DF52-E036-D0C81C3BA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980964"/>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AB1A1EC-3889-F628-947E-BB88A1E38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25268" y="1326149"/>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4C843E51-93BF-30AB-DD13-C34A87BDB2CD}"/>
              </a:ext>
            </a:extLst>
          </p:cNvPr>
          <p:cNvSpPr txBox="1"/>
          <p:nvPr/>
        </p:nvSpPr>
        <p:spPr>
          <a:xfrm>
            <a:off x="3435858" y="510047"/>
            <a:ext cx="5143500" cy="1645920"/>
          </a:xfrm>
          <a:prstGeom prst="rect">
            <a:avLst/>
          </a:prstGeom>
        </p:spPr>
        <p:txBody>
          <a:bodyPr vert="horz" lIns="91440" tIns="45720" rIns="91440" bIns="45720" rtlCol="0" anchor="ctr">
            <a:normAutofit/>
          </a:bodyPr>
          <a:lstStyle/>
          <a:p>
            <a:pPr indent="-228600" algn="just" defTabSz="914400">
              <a:lnSpc>
                <a:spcPct val="90000"/>
              </a:lnSpc>
              <a:spcBef>
                <a:spcPct val="0"/>
              </a:spcBef>
              <a:spcAft>
                <a:spcPts val="600"/>
              </a:spcAft>
              <a:buFont typeface="Arial" panose="020B0604020202020204" pitchFamily="34" charset="0"/>
              <a:buChar char="•"/>
            </a:pPr>
            <a:r>
              <a:rPr lang="en-US" sz="1600" dirty="0">
                <a:effectLst/>
              </a:rPr>
              <a:t>Une exploration avec les </a:t>
            </a:r>
            <a:r>
              <a:rPr lang="en-US" sz="1600" dirty="0" err="1">
                <a:effectLst/>
              </a:rPr>
              <a:t>étudiantes</a:t>
            </a:r>
            <a:r>
              <a:rPr lang="en-US" sz="1600" dirty="0">
                <a:effectLst/>
              </a:rPr>
              <a:t> et les </a:t>
            </a:r>
            <a:r>
              <a:rPr lang="en-US" sz="1600" dirty="0" err="1">
                <a:effectLst/>
              </a:rPr>
              <a:t>étudiants</a:t>
            </a:r>
            <a:r>
              <a:rPr lang="en-US" sz="1600" dirty="0">
                <a:effectLst/>
              </a:rPr>
              <a:t> sur le </a:t>
            </a:r>
            <a:r>
              <a:rPr lang="en-US" sz="1600" dirty="0" err="1">
                <a:effectLst/>
              </a:rPr>
              <a:t>thème</a:t>
            </a:r>
            <a:r>
              <a:rPr lang="en-US" sz="1600" dirty="0">
                <a:effectLst/>
              </a:rPr>
              <a:t> </a:t>
            </a:r>
            <a:r>
              <a:rPr lang="en-US" sz="1600" b="1" dirty="0"/>
              <a:t>« Les voitures de </a:t>
            </a:r>
            <a:r>
              <a:rPr lang="en-US" sz="1600" b="1" dirty="0" err="1"/>
              <a:t>nos</a:t>
            </a:r>
            <a:r>
              <a:rPr lang="en-US" sz="1600" b="1" dirty="0"/>
              <a:t> vies : </a:t>
            </a:r>
            <a:r>
              <a:rPr lang="en-US" sz="1600" b="1" dirty="0" err="1"/>
              <a:t>empreintes</a:t>
            </a:r>
            <a:r>
              <a:rPr lang="en-US" sz="1600" b="1" dirty="0"/>
              <a:t>, souvenirs et </a:t>
            </a:r>
            <a:r>
              <a:rPr lang="en-US" sz="1600" b="1" dirty="0" err="1"/>
              <a:t>métamorphoses</a:t>
            </a:r>
            <a:r>
              <a:rPr lang="en-US" sz="1600" b="1" dirty="0"/>
              <a:t> » </a:t>
            </a:r>
            <a:r>
              <a:rPr lang="en-US" sz="1600" dirty="0" err="1">
                <a:effectLst/>
              </a:rPr>
              <a:t>avant</a:t>
            </a:r>
            <a:r>
              <a:rPr lang="en-US" sz="1600" dirty="0">
                <a:effectLst/>
              </a:rPr>
              <a:t> </a:t>
            </a:r>
            <a:r>
              <a:rPr lang="en-US" sz="1600" dirty="0" err="1">
                <a:effectLst/>
              </a:rPr>
              <a:t>l’atelier</a:t>
            </a:r>
            <a:r>
              <a:rPr lang="en-US" sz="1600" dirty="0">
                <a:effectLst/>
              </a:rPr>
              <a:t> </a:t>
            </a:r>
            <a:r>
              <a:rPr lang="en-US" sz="1600" dirty="0" err="1">
                <a:effectLst/>
              </a:rPr>
              <a:t>réalisé</a:t>
            </a:r>
            <a:r>
              <a:rPr lang="en-US" sz="1600" dirty="0">
                <a:effectLst/>
              </a:rPr>
              <a:t> avec monsieur Michel Leblanc, artiste et </a:t>
            </a:r>
            <a:r>
              <a:rPr lang="en-US" sz="1600" dirty="0" err="1">
                <a:effectLst/>
              </a:rPr>
              <a:t>comédien</a:t>
            </a:r>
            <a:r>
              <a:rPr lang="en-US" sz="1600" dirty="0">
                <a:effectLst/>
              </a:rPr>
              <a:t>, à </a:t>
            </a:r>
            <a:r>
              <a:rPr lang="en-US" sz="1600" dirty="0" err="1">
                <a:effectLst/>
              </a:rPr>
              <a:t>l’intérieur</a:t>
            </a:r>
            <a:r>
              <a:rPr lang="en-US" sz="1600" dirty="0">
                <a:effectLst/>
              </a:rPr>
              <a:t> du </a:t>
            </a:r>
            <a:r>
              <a:rPr lang="en-US" sz="1600" b="1" dirty="0">
                <a:effectLst/>
              </a:rPr>
              <a:t>cahie</a:t>
            </a:r>
            <a:r>
              <a:rPr lang="en-US" sz="1600" b="1" dirty="0"/>
              <a:t>r de traces</a:t>
            </a:r>
            <a:r>
              <a:rPr lang="en-US" sz="1600" dirty="0"/>
              <a:t> (démarches de creation et </a:t>
            </a:r>
            <a:r>
              <a:rPr lang="en-US" sz="1600" dirty="0" err="1"/>
              <a:t>pédagogique</a:t>
            </a:r>
            <a:r>
              <a:rPr lang="en-US" sz="1600" dirty="0"/>
              <a:t>).</a:t>
            </a:r>
          </a:p>
        </p:txBody>
      </p:sp>
      <p:sp>
        <p:nvSpPr>
          <p:cNvPr id="24" name="ZoneTexte 23">
            <a:extLst>
              <a:ext uri="{FF2B5EF4-FFF2-40B4-BE49-F238E27FC236}">
                <a16:creationId xmlns:a16="http://schemas.microsoft.com/office/drawing/2014/main" id="{D3CD656C-A2B8-B9DF-3A32-63D861ABAF40}"/>
              </a:ext>
            </a:extLst>
          </p:cNvPr>
          <p:cNvSpPr txBox="1"/>
          <p:nvPr/>
        </p:nvSpPr>
        <p:spPr>
          <a:xfrm>
            <a:off x="415811" y="2597768"/>
            <a:ext cx="8375585" cy="4431983"/>
          </a:xfrm>
          <a:prstGeom prst="rect">
            <a:avLst/>
          </a:prstGeom>
          <a:noFill/>
        </p:spPr>
        <p:txBody>
          <a:bodyPr wrap="square">
            <a:spAutoFit/>
          </a:bodyPr>
          <a:lstStyle/>
          <a:p>
            <a:r>
              <a:rPr lang="fr-CA" sz="1400" b="1" dirty="0">
                <a:hlinkClick r:id="rId2"/>
              </a:rPr>
              <a:t>Démarche de création au primaire</a:t>
            </a:r>
            <a:r>
              <a:rPr lang="fr-CA" sz="1400" b="1" dirty="0"/>
              <a:t> - 3 étapes à considérer</a:t>
            </a:r>
          </a:p>
          <a:p>
            <a:endParaRPr lang="fr-CA" sz="1400" b="1" u="sng" dirty="0">
              <a:hlinkClick r:id="rId3"/>
            </a:endParaRPr>
          </a:p>
          <a:p>
            <a:r>
              <a:rPr lang="fr-CA" sz="1400" b="1" u="sng" dirty="0">
                <a:hlinkClick r:id="rId4"/>
              </a:rPr>
              <a:t>Les trois étapes à considérer</a:t>
            </a:r>
            <a:r>
              <a:rPr lang="fr-CA" sz="1400" b="1" dirty="0">
                <a:hlinkClick r:id="rId4"/>
              </a:rPr>
              <a:t> </a:t>
            </a:r>
            <a:r>
              <a:rPr lang="fr-CA" sz="1400" b="1" dirty="0"/>
              <a:t>- Vidéo</a:t>
            </a:r>
          </a:p>
          <a:p>
            <a:endParaRPr lang="fr-CA" sz="1400" dirty="0"/>
          </a:p>
          <a:p>
            <a:pPr algn="just"/>
            <a:r>
              <a:rPr lang="fr-CA" sz="1400" dirty="0"/>
              <a:t>Esquisses, croquis, dessins, explorations, exercices de base, etc. Qu’est-ce qu’un carnet ou de traces? En quoi se distingue-t-il d’un carnet d’artiste. À toi de recenser son contenu et son utilité. Capsule didactique de type classe inversée pour le cours de formation à distance de 4e secondaire en arts plastiques - capsule explicative au sujet du CARNET ou CAHIER DE TRACES. </a:t>
            </a:r>
          </a:p>
          <a:p>
            <a:pPr algn="just"/>
            <a:endParaRPr lang="fr-CA" sz="1400" dirty="0"/>
          </a:p>
          <a:p>
            <a:r>
              <a:rPr lang="fr-CA" sz="1400" b="1" dirty="0">
                <a:hlinkClick r:id="rId5"/>
              </a:rPr>
              <a:t>Cahier de traces</a:t>
            </a:r>
            <a:r>
              <a:rPr lang="fr-CA" sz="1400" b="1" dirty="0"/>
              <a:t> - (en savoir plus)</a:t>
            </a:r>
          </a:p>
          <a:p>
            <a:endParaRPr lang="fr-CA" sz="1400" dirty="0"/>
          </a:p>
          <a:p>
            <a:r>
              <a:rPr lang="fr-CA" sz="1400" b="1" u="sng" dirty="0">
                <a:hlinkClick r:id="rId6"/>
              </a:rPr>
              <a:t>Note importante </a:t>
            </a:r>
            <a:r>
              <a:rPr lang="fr-CA" sz="1400" dirty="0"/>
              <a:t>: La prise de </a:t>
            </a:r>
            <a:r>
              <a:rPr lang="fr-CA" sz="1400" b="1" dirty="0">
                <a:hlinkClick r:id="rId6"/>
              </a:rPr>
              <a:t>photographies liée à votre démarche de création </a:t>
            </a:r>
            <a:r>
              <a:rPr lang="fr-CA" sz="1400" dirty="0"/>
              <a:t>est obligatoire pendant l’atelier (puisées dans votre cahier de traces : ambiance de l’atelier et interrelations avec les membres de votre groupe ou sous-groupes, croquis, dessins, peinture, gestes transformateurs, etc.). Il s’agit de les déposer dans un dossier pour alimenter votre démarche. Ces photographies seront aussi précieuses pour la réalisation de votre examen.</a:t>
            </a:r>
          </a:p>
          <a:p>
            <a:endParaRPr lang="fr-CA" dirty="0"/>
          </a:p>
          <a:p>
            <a:endParaRPr lang="fr-CA" dirty="0"/>
          </a:p>
          <a:p>
            <a:endParaRPr lang="fr-CA" dirty="0"/>
          </a:p>
          <a:p>
            <a:endParaRPr lang="fr-CA" dirty="0"/>
          </a:p>
        </p:txBody>
      </p:sp>
    </p:spTree>
    <p:extLst>
      <p:ext uri="{BB962C8B-B14F-4D97-AF65-F5344CB8AC3E}">
        <p14:creationId xmlns:p14="http://schemas.microsoft.com/office/powerpoint/2010/main" val="1696119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288350"/>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18282CD-B805-BC23-6ADC-5505591AFA43}"/>
              </a:ext>
            </a:extLst>
          </p:cNvPr>
          <p:cNvSpPr>
            <a:spLocks noGrp="1"/>
          </p:cNvSpPr>
          <p:nvPr>
            <p:ph type="title"/>
          </p:nvPr>
        </p:nvSpPr>
        <p:spPr>
          <a:xfrm>
            <a:off x="630936" y="510047"/>
            <a:ext cx="2475738" cy="1645920"/>
          </a:xfrm>
        </p:spPr>
        <p:txBody>
          <a:bodyPr vert="horz" lIns="91440" tIns="45720" rIns="91440" bIns="45720" rtlCol="0" anchor="ctr">
            <a:normAutofit/>
          </a:bodyPr>
          <a:lstStyle/>
          <a:p>
            <a:pPr defTabSz="914400">
              <a:lnSpc>
                <a:spcPct val="90000"/>
              </a:lnSpc>
            </a:pPr>
            <a:r>
              <a:rPr lang="fr-CA" sz="1800" b="1" dirty="0"/>
              <a:t>Explorons ensemble</a:t>
            </a:r>
            <a:br>
              <a:rPr lang="fr-CA" sz="1800" b="1" dirty="0"/>
            </a:br>
            <a:br>
              <a:rPr lang="fr-CA" sz="1800" b="1" dirty="0"/>
            </a:br>
            <a:r>
              <a:rPr lang="fr-CA" sz="1800" b="1" dirty="0"/>
              <a:t> Les voitures de nos vies : empreintes, souvenirs et métamorphoses </a:t>
            </a:r>
            <a:br>
              <a:rPr lang="fr-CA" sz="1800" dirty="0"/>
            </a:br>
            <a:endParaRPr lang="en-US" sz="1800" b="1" dirty="0"/>
          </a:p>
        </p:txBody>
      </p:sp>
      <p:sp>
        <p:nvSpPr>
          <p:cNvPr id="41" name="Rectangle 40">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980964"/>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25268" y="1326149"/>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A112A8FC-7056-7A58-4A33-43EFE7343C4C}"/>
              </a:ext>
            </a:extLst>
          </p:cNvPr>
          <p:cNvSpPr txBox="1"/>
          <p:nvPr/>
        </p:nvSpPr>
        <p:spPr>
          <a:xfrm>
            <a:off x="3435858" y="510047"/>
            <a:ext cx="5143500" cy="1645920"/>
          </a:xfrm>
          <a:prstGeom prst="rect">
            <a:avLst/>
          </a:prstGeom>
        </p:spPr>
        <p:txBody>
          <a:bodyPr vert="horz" lIns="91440" tIns="45720" rIns="91440" bIns="45720" rtlCol="0" anchor="ctr">
            <a:normAutofit/>
          </a:bodyPr>
          <a:lstStyle/>
          <a:p>
            <a:pPr indent="-228600" algn="just" defTabSz="914400">
              <a:lnSpc>
                <a:spcPct val="90000"/>
              </a:lnSpc>
              <a:spcBef>
                <a:spcPct val="0"/>
              </a:spcBef>
              <a:spcAft>
                <a:spcPts val="600"/>
              </a:spcAft>
              <a:buFont typeface="Arial" panose="020B0604020202020204" pitchFamily="34" charset="0"/>
              <a:buChar char="•"/>
            </a:pPr>
            <a:r>
              <a:rPr lang="en-US" sz="1600" dirty="0">
                <a:effectLst/>
              </a:rPr>
              <a:t>Une exploration avec les </a:t>
            </a:r>
            <a:r>
              <a:rPr lang="en-US" sz="1600" dirty="0" err="1">
                <a:effectLst/>
              </a:rPr>
              <a:t>étudiantes</a:t>
            </a:r>
            <a:r>
              <a:rPr lang="en-US" sz="1600" dirty="0">
                <a:effectLst/>
              </a:rPr>
              <a:t> et les </a:t>
            </a:r>
            <a:r>
              <a:rPr lang="en-US" sz="1600" dirty="0" err="1">
                <a:effectLst/>
              </a:rPr>
              <a:t>étudiants</a:t>
            </a:r>
            <a:r>
              <a:rPr lang="en-US" sz="1600" dirty="0">
                <a:effectLst/>
              </a:rPr>
              <a:t> sur le </a:t>
            </a:r>
            <a:r>
              <a:rPr lang="en-US" sz="1600" dirty="0" err="1">
                <a:effectLst/>
              </a:rPr>
              <a:t>thème</a:t>
            </a:r>
            <a:r>
              <a:rPr lang="en-US" sz="1600" dirty="0">
                <a:effectLst/>
              </a:rPr>
              <a:t> </a:t>
            </a:r>
            <a:r>
              <a:rPr lang="en-US" sz="1600" b="1" dirty="0"/>
              <a:t>« Les voitures de </a:t>
            </a:r>
            <a:r>
              <a:rPr lang="en-US" sz="1600" b="1" dirty="0" err="1"/>
              <a:t>nos</a:t>
            </a:r>
            <a:r>
              <a:rPr lang="en-US" sz="1600" b="1" dirty="0"/>
              <a:t> vies : </a:t>
            </a:r>
            <a:r>
              <a:rPr lang="en-US" sz="1600" b="1" dirty="0" err="1"/>
              <a:t>empreintes</a:t>
            </a:r>
            <a:r>
              <a:rPr lang="en-US" sz="1600" b="1" dirty="0"/>
              <a:t>, souvenirs et </a:t>
            </a:r>
            <a:r>
              <a:rPr lang="en-US" sz="1600" b="1" dirty="0" err="1"/>
              <a:t>métamorphoses</a:t>
            </a:r>
            <a:r>
              <a:rPr lang="en-US" sz="1600" b="1" dirty="0"/>
              <a:t> » </a:t>
            </a:r>
            <a:r>
              <a:rPr lang="en-US" sz="1600" dirty="0" err="1">
                <a:effectLst/>
              </a:rPr>
              <a:t>avant</a:t>
            </a:r>
            <a:r>
              <a:rPr lang="en-US" sz="1600" dirty="0">
                <a:effectLst/>
              </a:rPr>
              <a:t> </a:t>
            </a:r>
            <a:r>
              <a:rPr lang="en-US" sz="1600" dirty="0" err="1">
                <a:effectLst/>
              </a:rPr>
              <a:t>l’atelier</a:t>
            </a:r>
            <a:r>
              <a:rPr lang="en-US" sz="1600" dirty="0">
                <a:effectLst/>
              </a:rPr>
              <a:t> </a:t>
            </a:r>
            <a:r>
              <a:rPr lang="en-US" sz="1600" dirty="0" err="1">
                <a:effectLst/>
              </a:rPr>
              <a:t>réalisé</a:t>
            </a:r>
            <a:r>
              <a:rPr lang="en-US" sz="1600" dirty="0">
                <a:effectLst/>
              </a:rPr>
              <a:t> avec monsieur Michel Leblanc, artiste et </a:t>
            </a:r>
            <a:r>
              <a:rPr lang="en-US" sz="1600" dirty="0" err="1">
                <a:effectLst/>
              </a:rPr>
              <a:t>comédien</a:t>
            </a:r>
            <a:r>
              <a:rPr lang="en-US" sz="1600" dirty="0">
                <a:effectLst/>
              </a:rPr>
              <a:t>, à </a:t>
            </a:r>
            <a:r>
              <a:rPr lang="en-US" sz="1600" dirty="0" err="1">
                <a:effectLst/>
              </a:rPr>
              <a:t>l’intérieur</a:t>
            </a:r>
            <a:r>
              <a:rPr lang="en-US" sz="1600" dirty="0">
                <a:effectLst/>
              </a:rPr>
              <a:t> du </a:t>
            </a:r>
            <a:r>
              <a:rPr lang="en-US" sz="1600" b="1" dirty="0">
                <a:effectLst/>
              </a:rPr>
              <a:t>cahie</a:t>
            </a:r>
            <a:r>
              <a:rPr lang="en-US" sz="1600" b="1" dirty="0"/>
              <a:t>r de traces</a:t>
            </a:r>
            <a:r>
              <a:rPr lang="en-US" sz="1600" dirty="0"/>
              <a:t> (démarches de creation et </a:t>
            </a:r>
            <a:r>
              <a:rPr lang="en-US" sz="1600" dirty="0" err="1"/>
              <a:t>pédagogique</a:t>
            </a:r>
            <a:r>
              <a:rPr lang="en-US" sz="1600" dirty="0"/>
              <a:t>).</a:t>
            </a:r>
          </a:p>
        </p:txBody>
      </p:sp>
      <p:sp>
        <p:nvSpPr>
          <p:cNvPr id="24" name="ZoneTexte 23">
            <a:extLst>
              <a:ext uri="{FF2B5EF4-FFF2-40B4-BE49-F238E27FC236}">
                <a16:creationId xmlns:a16="http://schemas.microsoft.com/office/drawing/2014/main" id="{D87B3B43-20E7-C3FF-4330-2C7EEF1BCC40}"/>
              </a:ext>
            </a:extLst>
          </p:cNvPr>
          <p:cNvSpPr txBox="1"/>
          <p:nvPr/>
        </p:nvSpPr>
        <p:spPr>
          <a:xfrm>
            <a:off x="415812" y="2516712"/>
            <a:ext cx="8375585" cy="6001643"/>
          </a:xfrm>
          <a:prstGeom prst="rect">
            <a:avLst/>
          </a:prstGeom>
          <a:noFill/>
        </p:spPr>
        <p:txBody>
          <a:bodyPr wrap="square">
            <a:spAutoFit/>
          </a:bodyPr>
          <a:lstStyle/>
          <a:p>
            <a:pPr algn="just"/>
            <a:r>
              <a:rPr lang="fr-CA" sz="1400" b="1" dirty="0">
                <a:hlinkClick r:id="rId2"/>
              </a:rPr>
              <a:t>Plan de séquence préalable </a:t>
            </a:r>
            <a:r>
              <a:rPr lang="fr-CA" sz="1400" b="1" dirty="0"/>
              <a:t>à l’atelier avec Michel Leblanc</a:t>
            </a:r>
          </a:p>
          <a:p>
            <a:pPr algn="just"/>
            <a:endParaRPr lang="fr-CA" sz="1400" b="1" dirty="0"/>
          </a:p>
          <a:p>
            <a:pPr algn="just"/>
            <a:r>
              <a:rPr lang="fr-CA" sz="1400" b="1" dirty="0">
                <a:hlinkClick r:id="rId3"/>
              </a:rPr>
              <a:t>Votre cahier de traces numérique </a:t>
            </a:r>
            <a:r>
              <a:rPr lang="fr-CA" sz="1400" b="1" dirty="0"/>
              <a:t>avant, pendant et après la visite de Michel Leblanc</a:t>
            </a:r>
          </a:p>
          <a:p>
            <a:pPr algn="just"/>
            <a:endParaRPr lang="fr-CA" sz="1400" dirty="0"/>
          </a:p>
          <a:p>
            <a:pPr algn="just"/>
            <a:r>
              <a:rPr lang="fr-CA" sz="1400" b="1" dirty="0">
                <a:hlinkClick r:id="rId4"/>
              </a:rPr>
              <a:t>Vidéo - Visions sur l’art (Québec) Inc. </a:t>
            </a:r>
            <a:r>
              <a:rPr lang="fr-CA" sz="1400" dirty="0"/>
              <a:t>est fier de vous présenter pour sa deuxième année consécutive, l’exposition collective Diversité et variation. Un collectif de cinq artistes issus de la diversité capacitaire et neurodivergente (personnes sourdes, handicapées et neuro atypiques), mettra en valeur diverses disciplines liées aux arts visuels.</a:t>
            </a:r>
          </a:p>
          <a:p>
            <a:pPr algn="just"/>
            <a:endParaRPr lang="fr-CA" sz="1400" dirty="0"/>
          </a:p>
          <a:p>
            <a:pPr algn="just"/>
            <a:r>
              <a:rPr lang="fr-CA" sz="1400" b="1" dirty="0">
                <a:hlinkClick r:id="rId5"/>
              </a:rPr>
              <a:t>Exposition collective: Diversité et variation</a:t>
            </a:r>
            <a:r>
              <a:rPr lang="fr-CA" sz="1400" b="1" dirty="0"/>
              <a:t>, 2e édition</a:t>
            </a:r>
          </a:p>
          <a:p>
            <a:pPr algn="just"/>
            <a:r>
              <a:rPr lang="fr-CA" sz="1400" b="1" dirty="0"/>
              <a:t>14 octobre 2022</a:t>
            </a:r>
          </a:p>
          <a:p>
            <a:pPr algn="just"/>
            <a:endParaRPr lang="fr-CA" sz="1400" dirty="0"/>
          </a:p>
          <a:p>
            <a:pPr algn="just"/>
            <a:r>
              <a:rPr lang="fr-CA" sz="1400" dirty="0"/>
              <a:t>Participation à cette exposition collective :  </a:t>
            </a:r>
            <a:r>
              <a:rPr lang="fr-CA" sz="1400" b="1" dirty="0"/>
              <a:t>Michel Leblanc – </a:t>
            </a:r>
            <a:r>
              <a:rPr lang="fr-CA" sz="1400" dirty="0"/>
              <a:t>Survivant d’un accident de voiture grave, le goût pour la vie de Michel Leblanc se reflète dans les couleurs explosives et les scènes dynamiques qui composent ses tableaux. Le natif de Rimouski s’est bâti une réputation internationale dans les arts pour ses paysages urbains style néo-impressionniste.</a:t>
            </a:r>
          </a:p>
          <a:p>
            <a:pPr algn="just"/>
            <a:endParaRPr lang="fr-CA" sz="1400" dirty="0"/>
          </a:p>
          <a:p>
            <a:pPr algn="just"/>
            <a:r>
              <a:rPr lang="fr-CA" sz="1400" b="1" dirty="0">
                <a:hlinkClick r:id="rId6"/>
              </a:rPr>
              <a:t>Enrichissement au regard des artistes ayant un handicap </a:t>
            </a:r>
            <a:r>
              <a:rPr lang="en-CA" sz="1400" b="1" dirty="0"/>
              <a:t>Very Special Arts (VSA) / VSA International et </a:t>
            </a:r>
            <a:r>
              <a:rPr lang="fr-CA" sz="1400" b="1" dirty="0"/>
              <a:t>🇨🇦 Visions sur l’Art Québec (VSAQ)</a:t>
            </a:r>
            <a:endParaRPr lang="fr-CA" sz="1400" dirty="0"/>
          </a:p>
          <a:p>
            <a:pPr algn="just"/>
            <a:endParaRPr lang="fr-CA" dirty="0"/>
          </a:p>
          <a:p>
            <a:pPr algn="just"/>
            <a:endParaRPr lang="fr-CA" sz="1400" dirty="0"/>
          </a:p>
          <a:p>
            <a:pPr algn="just"/>
            <a:endParaRPr lang="fr-CA" sz="1400" dirty="0"/>
          </a:p>
          <a:p>
            <a:endParaRPr lang="fr-CA" dirty="0"/>
          </a:p>
          <a:p>
            <a:endParaRPr lang="fr-CA" dirty="0"/>
          </a:p>
          <a:p>
            <a:endParaRPr lang="fr-CA" dirty="0"/>
          </a:p>
          <a:p>
            <a:endParaRPr lang="fr-CA" dirty="0"/>
          </a:p>
        </p:txBody>
      </p:sp>
    </p:spTree>
    <p:extLst>
      <p:ext uri="{BB962C8B-B14F-4D97-AF65-F5344CB8AC3E}">
        <p14:creationId xmlns:p14="http://schemas.microsoft.com/office/powerpoint/2010/main" val="324511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C27B063-0709-0D9E-8A0E-377C9216707E}"/>
              </a:ext>
            </a:extLst>
          </p:cNvPr>
          <p:cNvSpPr>
            <a:spLocks noGrp="1"/>
          </p:cNvSpPr>
          <p:nvPr>
            <p:ph type="title"/>
          </p:nvPr>
        </p:nvSpPr>
        <p:spPr>
          <a:xfrm>
            <a:off x="4661821" y="222832"/>
            <a:ext cx="4441188" cy="1330526"/>
          </a:xfrm>
        </p:spPr>
        <p:txBody>
          <a:bodyPr vert="horz" lIns="91440" tIns="45720" rIns="91440" bIns="45720" rtlCol="0" anchor="ctr">
            <a:normAutofit/>
          </a:bodyPr>
          <a:lstStyle/>
          <a:p>
            <a:pPr algn="l" defTabSz="914400">
              <a:lnSpc>
                <a:spcPct val="90000"/>
              </a:lnSpc>
            </a:pPr>
            <a:r>
              <a:rPr lang="en-US" sz="2000" b="1" dirty="0"/>
              <a:t>Michel Leblanc propose aux </a:t>
            </a:r>
            <a:r>
              <a:rPr lang="en-US" sz="2000" b="1" dirty="0" err="1"/>
              <a:t>étudiantes</a:t>
            </a:r>
            <a:r>
              <a:rPr lang="en-US" sz="2000" b="1" dirty="0"/>
              <a:t> et </a:t>
            </a:r>
            <a:r>
              <a:rPr lang="en-US" sz="2000" b="1" dirty="0" err="1"/>
              <a:t>étudiants</a:t>
            </a:r>
            <a:r>
              <a:rPr lang="en-US" sz="2000" b="1" dirty="0"/>
              <a:t>  en formation </a:t>
            </a:r>
            <a:r>
              <a:rPr lang="en-US" sz="2000" b="1" dirty="0" err="1"/>
              <a:t>initiale</a:t>
            </a:r>
            <a:r>
              <a:rPr lang="en-US" sz="2000" b="1" dirty="0"/>
              <a:t> à </a:t>
            </a:r>
            <a:r>
              <a:rPr lang="en-US" sz="2000" b="1" dirty="0" err="1"/>
              <a:t>l’enseignement</a:t>
            </a:r>
            <a:r>
              <a:rPr lang="en-US" sz="2000" b="1" dirty="0"/>
              <a:t> </a:t>
            </a:r>
            <a:endParaRPr lang="en-US" sz="2000" dirty="0"/>
          </a:p>
        </p:txBody>
      </p:sp>
      <p:pic>
        <p:nvPicPr>
          <p:cNvPr id="32" name="Image 31" descr="Une image contenant Visage humain, habits, fille, collage&#10;&#10;Le contenu généré par l’IA peut être incorrect.">
            <a:extLst>
              <a:ext uri="{FF2B5EF4-FFF2-40B4-BE49-F238E27FC236}">
                <a16:creationId xmlns:a16="http://schemas.microsoft.com/office/drawing/2014/main" id="{0F80BE26-CE69-5F84-CCF8-229A417B3B66}"/>
              </a:ext>
            </a:extLst>
          </p:cNvPr>
          <p:cNvPicPr>
            <a:picLocks noChangeAspect="1"/>
          </p:cNvPicPr>
          <p:nvPr/>
        </p:nvPicPr>
        <p:blipFill>
          <a:blip r:embed="rId2"/>
          <a:srcRect l="34367" r="12119" b="-1"/>
          <a:stretch>
            <a:fillRect/>
          </a:stretch>
        </p:blipFill>
        <p:spPr>
          <a:xfrm>
            <a:off x="20" y="-15239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ZoneTexte 3">
            <a:extLst>
              <a:ext uri="{FF2B5EF4-FFF2-40B4-BE49-F238E27FC236}">
                <a16:creationId xmlns:a16="http://schemas.microsoft.com/office/drawing/2014/main" id="{A2E4227C-48B4-5F69-A841-57852C0F4DA9}"/>
              </a:ext>
            </a:extLst>
          </p:cNvPr>
          <p:cNvSpPr txBox="1"/>
          <p:nvPr/>
        </p:nvSpPr>
        <p:spPr>
          <a:xfrm>
            <a:off x="4661821" y="1715230"/>
            <a:ext cx="3630007" cy="4919938"/>
          </a:xfrm>
          <a:prstGeom prst="rect">
            <a:avLst/>
          </a:prstGeom>
        </p:spPr>
        <p:txBody>
          <a:bodyPr vert="horz" lIns="91440" tIns="45720" rIns="91440" bIns="45720" rtlCol="0">
            <a:normAutofit/>
          </a:bodyPr>
          <a:lstStyle/>
          <a:p>
            <a:pPr indent="-228600" defTabSz="914400">
              <a:lnSpc>
                <a:spcPct val="90000"/>
              </a:lnSpc>
              <a:spcAft>
                <a:spcPts val="1500"/>
              </a:spcAft>
              <a:buFont typeface="Arial" panose="020B0604020202020204" pitchFamily="34" charset="0"/>
              <a:buChar char="•"/>
            </a:pPr>
            <a:r>
              <a:rPr lang="en-US" sz="1400" b="1" spc="25" dirty="0">
                <a:effectLst/>
              </a:rPr>
              <a:t>Une démarche </a:t>
            </a:r>
            <a:r>
              <a:rPr lang="en-US" sz="1400" b="1" spc="25" dirty="0" err="1">
                <a:effectLst/>
              </a:rPr>
              <a:t>artistique</a:t>
            </a:r>
            <a:r>
              <a:rPr lang="en-US" sz="1400" b="1" spc="25" dirty="0">
                <a:effectLst/>
              </a:rPr>
              <a:t> </a:t>
            </a:r>
            <a:r>
              <a:rPr lang="en-US" sz="1400" b="1" spc="25" dirty="0" err="1">
                <a:effectLst/>
              </a:rPr>
              <a:t>contemporaine</a:t>
            </a:r>
            <a:r>
              <a:rPr lang="en-US" sz="1400" b="1" spc="25" dirty="0">
                <a:effectLst/>
              </a:rPr>
              <a:t> et </a:t>
            </a:r>
            <a:r>
              <a:rPr lang="en-US" sz="1400" b="1" spc="25" dirty="0" err="1">
                <a:effectLst/>
              </a:rPr>
              <a:t>engagée</a:t>
            </a:r>
            <a:r>
              <a:rPr lang="en-US" sz="1400" b="1" spc="25" dirty="0">
                <a:effectLst/>
              </a:rPr>
              <a:t>.</a:t>
            </a:r>
          </a:p>
          <a:p>
            <a:pPr indent="-228600" defTabSz="914400">
              <a:lnSpc>
                <a:spcPct val="90000"/>
              </a:lnSpc>
              <a:spcAft>
                <a:spcPts val="1500"/>
              </a:spcAft>
              <a:buFont typeface="Arial" panose="020B0604020202020204" pitchFamily="34" charset="0"/>
              <a:buChar char="•"/>
            </a:pPr>
            <a:r>
              <a:rPr lang="en-US" sz="1400" b="1" spc="25" dirty="0">
                <a:effectLst/>
              </a:rPr>
              <a:t> Un </a:t>
            </a:r>
            <a:r>
              <a:rPr lang="en-US" sz="1400" b="1" spc="25" dirty="0" err="1">
                <a:effectLst/>
              </a:rPr>
              <a:t>réinvestissement</a:t>
            </a:r>
            <a:r>
              <a:rPr lang="en-US" sz="1400" b="1" spc="25" dirty="0">
                <a:effectLst/>
              </a:rPr>
              <a:t> </a:t>
            </a:r>
            <a:r>
              <a:rPr lang="en-US" sz="1400" b="1" spc="25" dirty="0" err="1">
                <a:effectLst/>
              </a:rPr>
              <a:t>d’objets</a:t>
            </a:r>
            <a:r>
              <a:rPr lang="en-US" sz="1400" b="1" spc="25" dirty="0">
                <a:effectLst/>
              </a:rPr>
              <a:t> du </a:t>
            </a:r>
            <a:r>
              <a:rPr lang="en-US" sz="1400" b="1" spc="25" dirty="0" err="1">
                <a:effectLst/>
              </a:rPr>
              <a:t>quotidien</a:t>
            </a:r>
            <a:r>
              <a:rPr lang="en-US" sz="1400" b="1" spc="25" dirty="0">
                <a:effectLst/>
              </a:rPr>
              <a:t> (les voitures) </a:t>
            </a:r>
            <a:r>
              <a:rPr lang="en-US" sz="1400" b="1" spc="25" dirty="0" err="1">
                <a:effectLst/>
              </a:rPr>
              <a:t>comme</a:t>
            </a:r>
            <a:r>
              <a:rPr lang="en-US" sz="1400" b="1" spc="25" dirty="0">
                <a:effectLst/>
              </a:rPr>
              <a:t> </a:t>
            </a:r>
            <a:r>
              <a:rPr lang="en-US" sz="1400" b="1" spc="25" dirty="0" err="1">
                <a:effectLst/>
              </a:rPr>
              <a:t>vecteurs</a:t>
            </a:r>
            <a:r>
              <a:rPr lang="en-US" sz="1400" b="1" spc="25" dirty="0">
                <a:effectLst/>
              </a:rPr>
              <a:t> de </a:t>
            </a:r>
            <a:r>
              <a:rPr lang="en-US" sz="1400" b="1" spc="25" dirty="0" err="1">
                <a:effectLst/>
              </a:rPr>
              <a:t>mémoire</a:t>
            </a:r>
            <a:r>
              <a:rPr lang="en-US" sz="1400" b="1" spc="25" dirty="0">
                <a:effectLst/>
              </a:rPr>
              <a:t> et de </a:t>
            </a:r>
            <a:r>
              <a:rPr lang="en-US" sz="1400" b="1" spc="25" dirty="0" err="1">
                <a:effectLst/>
              </a:rPr>
              <a:t>création</a:t>
            </a:r>
            <a:r>
              <a:rPr lang="en-US" sz="1400" b="1" spc="25" dirty="0">
                <a:effectLst/>
              </a:rPr>
              <a:t>.</a:t>
            </a:r>
          </a:p>
          <a:p>
            <a:pPr indent="-228600" defTabSz="914400">
              <a:lnSpc>
                <a:spcPct val="90000"/>
              </a:lnSpc>
              <a:spcAft>
                <a:spcPts val="1500"/>
              </a:spcAft>
              <a:buFont typeface="Arial" panose="020B0604020202020204" pitchFamily="34" charset="0"/>
              <a:buChar char="•"/>
            </a:pPr>
            <a:r>
              <a:rPr lang="en-US" sz="1400" b="1" spc="25" dirty="0">
                <a:effectLst/>
              </a:rPr>
              <a:t>De  </a:t>
            </a:r>
            <a:r>
              <a:rPr lang="en-US" sz="1400" b="1" spc="25" dirty="0" err="1"/>
              <a:t>s</a:t>
            </a:r>
            <a:r>
              <a:rPr lang="en-US" sz="1400" b="1" spc="25" dirty="0" err="1">
                <a:effectLst/>
              </a:rPr>
              <a:t>timuler</a:t>
            </a:r>
            <a:r>
              <a:rPr lang="en-US" sz="1400" b="1" spc="25" dirty="0">
                <a:effectLst/>
              </a:rPr>
              <a:t> la </a:t>
            </a:r>
            <a:r>
              <a:rPr lang="en-US" sz="1400" b="1" spc="25" dirty="0" err="1">
                <a:effectLst/>
              </a:rPr>
              <a:t>créativité</a:t>
            </a:r>
            <a:r>
              <a:rPr lang="en-US" sz="1400" b="1" spc="25" dirty="0">
                <a:effectLst/>
              </a:rPr>
              <a:t> par </a:t>
            </a:r>
            <a:r>
              <a:rPr lang="en-US" sz="1400" b="1" spc="25" dirty="0" err="1">
                <a:effectLst/>
              </a:rPr>
              <a:t>l’exploration</a:t>
            </a:r>
            <a:r>
              <a:rPr lang="en-US" sz="1400" b="1" spc="25" dirty="0">
                <a:effectLst/>
              </a:rPr>
              <a:t> </a:t>
            </a:r>
            <a:r>
              <a:rPr lang="en-US" sz="1400" b="1" spc="25" dirty="0" err="1">
                <a:effectLst/>
              </a:rPr>
              <a:t>sensorielle</a:t>
            </a:r>
            <a:r>
              <a:rPr lang="en-US" sz="1400" b="1" spc="25" dirty="0">
                <a:effectLst/>
              </a:rPr>
              <a:t>.</a:t>
            </a:r>
          </a:p>
          <a:p>
            <a:pPr indent="-228600" defTabSz="914400">
              <a:lnSpc>
                <a:spcPct val="90000"/>
              </a:lnSpc>
              <a:spcAft>
                <a:spcPts val="1500"/>
              </a:spcAft>
              <a:buFont typeface="Arial" panose="020B0604020202020204" pitchFamily="34" charset="0"/>
              <a:buChar char="•"/>
            </a:pPr>
            <a:r>
              <a:rPr lang="en-US" sz="1400" b="1" spc="25" dirty="0">
                <a:effectLst/>
              </a:rPr>
              <a:t> De documenter la démarche de </a:t>
            </a:r>
            <a:r>
              <a:rPr lang="en-US" sz="1400" b="1" spc="25" dirty="0" err="1">
                <a:effectLst/>
              </a:rPr>
              <a:t>création</a:t>
            </a:r>
            <a:r>
              <a:rPr lang="en-US" sz="1400" b="1" spc="25" dirty="0">
                <a:effectLst/>
              </a:rPr>
              <a:t> dans un cahier de traces.</a:t>
            </a:r>
          </a:p>
          <a:p>
            <a:pPr indent="-228600" defTabSz="914400">
              <a:lnSpc>
                <a:spcPct val="90000"/>
              </a:lnSpc>
              <a:spcAft>
                <a:spcPts val="1500"/>
              </a:spcAft>
              <a:buFont typeface="Arial" panose="020B0604020202020204" pitchFamily="34" charset="0"/>
              <a:buChar char="•"/>
            </a:pPr>
            <a:r>
              <a:rPr lang="en-US" sz="1400" b="1" spc="25" dirty="0">
                <a:effectLst/>
              </a:rPr>
              <a:t> </a:t>
            </a:r>
            <a:r>
              <a:rPr lang="en-US" sz="1400" b="1" spc="25" dirty="0"/>
              <a:t>De </a:t>
            </a:r>
            <a:r>
              <a:rPr lang="en-US" sz="1400" b="1" spc="25" dirty="0" err="1"/>
              <a:t>r</a:t>
            </a:r>
            <a:r>
              <a:rPr lang="en-US" sz="1400" b="1" spc="25" dirty="0" err="1">
                <a:effectLst/>
              </a:rPr>
              <a:t>éfléchir</a:t>
            </a:r>
            <a:r>
              <a:rPr lang="en-US" sz="1400" b="1" spc="25" dirty="0">
                <a:effectLst/>
              </a:rPr>
              <a:t> au </a:t>
            </a:r>
            <a:r>
              <a:rPr lang="en-US" sz="1400" b="1" spc="25" dirty="0" err="1">
                <a:effectLst/>
              </a:rPr>
              <a:t>potentiel</a:t>
            </a:r>
            <a:r>
              <a:rPr lang="en-US" sz="1400" b="1" spc="25" dirty="0">
                <a:effectLst/>
              </a:rPr>
              <a:t> </a:t>
            </a:r>
            <a:r>
              <a:rPr lang="en-US" sz="1400" b="1" spc="25" dirty="0" err="1">
                <a:effectLst/>
              </a:rPr>
              <a:t>pédagogique</a:t>
            </a:r>
            <a:r>
              <a:rPr lang="en-US" sz="1400" b="1" spc="25" dirty="0">
                <a:effectLst/>
              </a:rPr>
              <a:t> </a:t>
            </a:r>
            <a:r>
              <a:rPr lang="en-US" sz="1400" b="1" spc="25" dirty="0" err="1">
                <a:effectLst/>
              </a:rPr>
              <a:t>d'une</a:t>
            </a:r>
            <a:r>
              <a:rPr lang="en-US" sz="1400" b="1" spc="25" dirty="0">
                <a:effectLst/>
              </a:rPr>
              <a:t> </a:t>
            </a:r>
            <a:r>
              <a:rPr lang="en-US" sz="1400" b="1" spc="25" dirty="0" err="1">
                <a:effectLst/>
              </a:rPr>
              <a:t>telle</a:t>
            </a:r>
            <a:r>
              <a:rPr lang="en-US" sz="1400" b="1" spc="25" dirty="0">
                <a:effectLst/>
              </a:rPr>
              <a:t> </a:t>
            </a:r>
            <a:r>
              <a:rPr lang="en-US" sz="1400" b="1" spc="25" dirty="0" err="1">
                <a:effectLst/>
              </a:rPr>
              <a:t>activité</a:t>
            </a:r>
            <a:r>
              <a:rPr lang="en-US" sz="1400" b="1" spc="25" dirty="0">
                <a:effectLst/>
              </a:rPr>
              <a:t> en </a:t>
            </a:r>
            <a:r>
              <a:rPr lang="en-US" sz="1400" b="1" spc="25" dirty="0" err="1">
                <a:effectLst/>
              </a:rPr>
              <a:t>contexte</a:t>
            </a:r>
            <a:r>
              <a:rPr lang="en-US" sz="1400" b="1" spc="25" dirty="0">
                <a:effectLst/>
              </a:rPr>
              <a:t> scolaire.</a:t>
            </a:r>
          </a:p>
          <a:p>
            <a:pPr indent="-228600" defTabSz="914400">
              <a:lnSpc>
                <a:spcPct val="90000"/>
              </a:lnSpc>
              <a:spcAft>
                <a:spcPts val="1500"/>
              </a:spcAft>
              <a:buFont typeface="Arial" panose="020B0604020202020204" pitchFamily="34" charset="0"/>
              <a:buChar char="•"/>
            </a:pPr>
            <a:endParaRPr lang="en-US" sz="1400" b="1" spc="25" dirty="0">
              <a:effectLst/>
            </a:endParaRPr>
          </a:p>
          <a:p>
            <a:pPr indent="-228600" defTabSz="914400">
              <a:lnSpc>
                <a:spcPct val="90000"/>
              </a:lnSpc>
              <a:spcAft>
                <a:spcPts val="1500"/>
              </a:spcAft>
              <a:buFont typeface="Arial" panose="020B0604020202020204" pitchFamily="34" charset="0"/>
              <a:buChar char="•"/>
            </a:pPr>
            <a:endParaRPr lang="en-US" sz="1400" b="1" spc="25" dirty="0">
              <a:effectLst/>
            </a:endParaRPr>
          </a:p>
          <a:p>
            <a:pPr defTabSz="914400">
              <a:lnSpc>
                <a:spcPct val="90000"/>
              </a:lnSpc>
              <a:spcAft>
                <a:spcPts val="1500"/>
              </a:spcAft>
            </a:pPr>
            <a:endParaRPr lang="en-US" sz="1000" b="1" spc="25" dirty="0">
              <a:effectLst/>
            </a:endParaRPr>
          </a:p>
          <a:p>
            <a:pPr marL="57150" indent="-285750" defTabSz="914400">
              <a:lnSpc>
                <a:spcPct val="90000"/>
              </a:lnSpc>
              <a:spcAft>
                <a:spcPts val="1500"/>
              </a:spcAft>
              <a:buFont typeface="Wingdings" panose="05000000000000000000" pitchFamily="2" charset="2"/>
              <a:buChar char="q"/>
            </a:pPr>
            <a:r>
              <a:rPr lang="en-US" sz="1000" b="1" dirty="0">
                <a:hlinkClick r:id="rId3"/>
              </a:rPr>
              <a:t>Son </a:t>
            </a:r>
            <a:r>
              <a:rPr lang="en-US" sz="1000" b="1" dirty="0" err="1">
                <a:hlinkClick r:id="rId3"/>
              </a:rPr>
              <a:t>parcours</a:t>
            </a:r>
            <a:r>
              <a:rPr lang="en-US" sz="1000" b="1" dirty="0">
                <a:hlinkClick r:id="rId3"/>
              </a:rPr>
              <a:t> </a:t>
            </a:r>
            <a:endParaRPr lang="en-US" sz="1000" b="1" dirty="0"/>
          </a:p>
          <a:p>
            <a:pPr marL="57150" indent="-285750" defTabSz="914400">
              <a:lnSpc>
                <a:spcPct val="90000"/>
              </a:lnSpc>
              <a:spcAft>
                <a:spcPts val="1500"/>
              </a:spcAft>
              <a:buFont typeface="Wingdings" panose="05000000000000000000" pitchFamily="2" charset="2"/>
              <a:buChar char="q"/>
            </a:pPr>
            <a:r>
              <a:rPr lang="en-US" sz="1000" b="1" dirty="0">
                <a:hlinkClick r:id="rId4"/>
              </a:rPr>
              <a:t>Sa </a:t>
            </a:r>
            <a:r>
              <a:rPr lang="en-US" sz="1000" b="1" dirty="0" err="1">
                <a:hlinkClick r:id="rId4"/>
              </a:rPr>
              <a:t>galerie</a:t>
            </a:r>
            <a:r>
              <a:rPr lang="en-US" sz="1000" b="1" dirty="0">
                <a:hlinkClick r:id="rId4"/>
              </a:rPr>
              <a:t> d’art à Ste-Flavie</a:t>
            </a:r>
            <a:endParaRPr lang="en-US" sz="1000" b="1" spc="25" dirty="0">
              <a:effectLst/>
            </a:endParaRPr>
          </a:p>
        </p:txBody>
      </p:sp>
    </p:spTree>
    <p:extLst>
      <p:ext uri="{BB962C8B-B14F-4D97-AF65-F5344CB8AC3E}">
        <p14:creationId xmlns:p14="http://schemas.microsoft.com/office/powerpoint/2010/main" val="227219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6858000"/>
            <a:chOff x="651279" y="598259"/>
            <a:chExt cx="10889442" cy="5680742"/>
          </a:xfrm>
        </p:grpSpPr>
        <p:sp>
          <p:nvSpPr>
            <p:cNvPr id="26"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03" y="598259"/>
            <a:ext cx="8167081" cy="568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Image 17" descr="Une image contenant personne, habits, noir et blanc, trépied&#10;&#10;Le contenu généré par l’IA peut être incorrect.">
            <a:extLst>
              <a:ext uri="{FF2B5EF4-FFF2-40B4-BE49-F238E27FC236}">
                <a16:creationId xmlns:a16="http://schemas.microsoft.com/office/drawing/2014/main" id="{7D60786D-6BC4-3735-0B90-F599D39C0679}"/>
              </a:ext>
            </a:extLst>
          </p:cNvPr>
          <p:cNvPicPr>
            <a:picLocks noChangeAspect="1"/>
          </p:cNvPicPr>
          <p:nvPr/>
        </p:nvPicPr>
        <p:blipFill>
          <a:blip r:embed="rId2"/>
          <a:srcRect l="25733" r="1" b="1"/>
          <a:stretch>
            <a:fillRect/>
          </a:stretch>
        </p:blipFill>
        <p:spPr>
          <a:xfrm>
            <a:off x="3560479" y="653615"/>
            <a:ext cx="5026459" cy="5540004"/>
          </a:xfrm>
          <a:prstGeom prst="rect">
            <a:avLst/>
          </a:prstGeom>
        </p:spPr>
      </p:pic>
      <p:grpSp>
        <p:nvGrpSpPr>
          <p:cNvPr id="31" name="Group 30">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7" cy="6858000"/>
            <a:chOff x="0" y="0"/>
            <a:chExt cx="12188952" cy="6858000"/>
          </a:xfrm>
        </p:grpSpPr>
        <p:sp>
          <p:nvSpPr>
            <p:cNvPr id="32" name="Freeform: Shape 31">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1ECDB098-AC4C-FF44-C074-022FA85BC139}"/>
              </a:ext>
            </a:extLst>
          </p:cNvPr>
          <p:cNvSpPr>
            <a:spLocks noGrp="1"/>
          </p:cNvSpPr>
          <p:nvPr>
            <p:ph type="title"/>
          </p:nvPr>
        </p:nvSpPr>
        <p:spPr>
          <a:xfrm>
            <a:off x="589788" y="841249"/>
            <a:ext cx="2821282" cy="3018870"/>
          </a:xfrm>
        </p:spPr>
        <p:txBody>
          <a:bodyPr vert="horz" lIns="91440" tIns="45720" rIns="91440" bIns="45720" rtlCol="0" anchor="b">
            <a:normAutofit/>
          </a:bodyPr>
          <a:lstStyle/>
          <a:p>
            <a:pPr algn="l" defTabSz="914400">
              <a:lnSpc>
                <a:spcPct val="90000"/>
              </a:lnSpc>
            </a:pPr>
            <a:br>
              <a:rPr lang="en-US" sz="2600" dirty="0">
                <a:solidFill>
                  <a:schemeClr val="tx2"/>
                </a:solidFill>
              </a:rPr>
            </a:br>
            <a:r>
              <a:rPr lang="en-US" sz="2600" dirty="0" err="1"/>
              <a:t>Invité</a:t>
            </a:r>
            <a:r>
              <a:rPr lang="en-US" sz="2600" dirty="0"/>
              <a:t> à </a:t>
            </a:r>
            <a:r>
              <a:rPr lang="en-US" sz="2600" dirty="0" err="1"/>
              <a:t>réaliser</a:t>
            </a:r>
            <a:r>
              <a:rPr lang="en-US" sz="2600" dirty="0"/>
              <a:t> </a:t>
            </a:r>
            <a:r>
              <a:rPr lang="en-US" sz="2600" dirty="0" err="1">
                <a:solidFill>
                  <a:schemeClr val="tx2"/>
                </a:solidFill>
                <a:hlinkClick r:id="rId3"/>
              </a:rPr>
              <a:t>une</a:t>
            </a:r>
            <a:r>
              <a:rPr lang="en-US" sz="2600" dirty="0">
                <a:solidFill>
                  <a:schemeClr val="tx2"/>
                </a:solidFill>
                <a:hlinkClick r:id="rId3"/>
              </a:rPr>
              <a:t> </a:t>
            </a:r>
            <a:r>
              <a:rPr lang="en-US" sz="2600" dirty="0" err="1">
                <a:solidFill>
                  <a:schemeClr val="tx2"/>
                </a:solidFill>
                <a:hlinkClick r:id="rId3"/>
              </a:rPr>
              <a:t>entrevue</a:t>
            </a:r>
            <a:r>
              <a:rPr lang="en-US" sz="2600" dirty="0">
                <a:solidFill>
                  <a:schemeClr val="tx2"/>
                </a:solidFill>
              </a:rPr>
              <a:t> </a:t>
            </a:r>
            <a:r>
              <a:rPr lang="en-US" sz="2600" dirty="0"/>
              <a:t>sur son </a:t>
            </a:r>
            <a:r>
              <a:rPr lang="en-US" sz="2600" dirty="0" err="1"/>
              <a:t>vécu</a:t>
            </a:r>
            <a:r>
              <a:rPr lang="en-US" sz="2600" dirty="0"/>
              <a:t> </a:t>
            </a:r>
            <a:r>
              <a:rPr lang="en-US" sz="2600" dirty="0" err="1"/>
              <a:t>singulier</a:t>
            </a:r>
            <a:r>
              <a:rPr lang="en-US" sz="2600" dirty="0"/>
              <a:t>  </a:t>
            </a:r>
            <a:br>
              <a:rPr lang="en-US" sz="2600" dirty="0"/>
            </a:br>
            <a:r>
              <a:rPr lang="en-US" sz="2600" b="1" dirty="0"/>
              <a:t>Michel Leblanc </a:t>
            </a:r>
            <a:r>
              <a:rPr lang="en-US" sz="2600" b="1" dirty="0" err="1"/>
              <a:t>raconte</a:t>
            </a:r>
            <a:r>
              <a:rPr lang="en-US" sz="2600" b="1"/>
              <a:t> …</a:t>
            </a:r>
            <a:br>
              <a:rPr lang="en-US" sz="2600" dirty="0">
                <a:solidFill>
                  <a:schemeClr val="tx2"/>
                </a:solidFill>
              </a:rPr>
            </a:br>
            <a:endParaRPr lang="en-US" sz="2600" dirty="0">
              <a:solidFill>
                <a:schemeClr val="tx2"/>
              </a:solidFill>
            </a:endParaRPr>
          </a:p>
        </p:txBody>
      </p:sp>
    </p:spTree>
    <p:extLst>
      <p:ext uri="{BB962C8B-B14F-4D97-AF65-F5344CB8AC3E}">
        <p14:creationId xmlns:p14="http://schemas.microsoft.com/office/powerpoint/2010/main" val="165651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F2B3B-CCC5-34AA-F5C5-4BFB78A94E1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22EA975-A211-4825-CDE5-CE03A99E1A8C}"/>
              </a:ext>
            </a:extLst>
          </p:cNvPr>
          <p:cNvSpPr>
            <a:spLocks noGrp="1"/>
          </p:cNvSpPr>
          <p:nvPr>
            <p:ph type="title"/>
          </p:nvPr>
        </p:nvSpPr>
        <p:spPr>
          <a:xfrm>
            <a:off x="3450771" y="522514"/>
            <a:ext cx="5061858" cy="917886"/>
          </a:xfrm>
        </p:spPr>
        <p:txBody>
          <a:bodyPr vert="horz" lIns="91440" tIns="45720" rIns="91440" bIns="45720" rtlCol="0" anchor="b">
            <a:normAutofit fontScale="90000"/>
          </a:bodyPr>
          <a:lstStyle/>
          <a:p>
            <a:pPr defTabSz="914400">
              <a:lnSpc>
                <a:spcPct val="90000"/>
              </a:lnSpc>
            </a:pPr>
            <a:r>
              <a:rPr lang="en-US" sz="3600" dirty="0"/>
              <a:t>Description de son livre </a:t>
            </a:r>
            <a:br>
              <a:rPr lang="en-US" sz="3600" dirty="0"/>
            </a:br>
            <a:r>
              <a:rPr lang="en-US" sz="3600" b="1" i="1" dirty="0" err="1"/>
              <a:t>L’art</a:t>
            </a:r>
            <a:r>
              <a:rPr lang="en-US" sz="3600" b="1" i="1" dirty="0"/>
              <a:t> qui fait </a:t>
            </a:r>
            <a:r>
              <a:rPr lang="en-US" sz="3600" b="1" i="1" dirty="0" err="1"/>
              <a:t>revivre</a:t>
            </a:r>
            <a:endParaRPr lang="en-US" sz="3600" b="1" i="1" dirty="0"/>
          </a:p>
        </p:txBody>
      </p:sp>
      <p:pic>
        <p:nvPicPr>
          <p:cNvPr id="10" name="Image 9" descr="Une image contenant texte, affiche, écriture manuscrite, conception&#10;&#10;Le contenu généré par l’IA peut être incorrect.">
            <a:extLst>
              <a:ext uri="{FF2B5EF4-FFF2-40B4-BE49-F238E27FC236}">
                <a16:creationId xmlns:a16="http://schemas.microsoft.com/office/drawing/2014/main" id="{3D009E04-CF0F-39B0-BD12-91E6E4FA7DF2}"/>
              </a:ext>
            </a:extLst>
          </p:cNvPr>
          <p:cNvPicPr>
            <a:picLocks noChangeAspect="1"/>
          </p:cNvPicPr>
          <p:nvPr/>
        </p:nvPicPr>
        <p:blipFill>
          <a:blip r:embed="rId2"/>
          <a:srcRect l="4359" r="29576"/>
          <a:stretch>
            <a:fillRect/>
          </a:stretch>
        </p:blipFill>
        <p:spPr>
          <a:xfrm>
            <a:off x="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4" name="ZoneTexte 3">
            <a:extLst>
              <a:ext uri="{FF2B5EF4-FFF2-40B4-BE49-F238E27FC236}">
                <a16:creationId xmlns:a16="http://schemas.microsoft.com/office/drawing/2014/main" id="{9948DF6D-BC4D-7FAC-25EB-55A1CB114249}"/>
              </a:ext>
            </a:extLst>
          </p:cNvPr>
          <p:cNvSpPr txBox="1"/>
          <p:nvPr/>
        </p:nvSpPr>
        <p:spPr>
          <a:xfrm>
            <a:off x="3341697" y="1607165"/>
            <a:ext cx="5170932" cy="3483864"/>
          </a:xfrm>
          <a:prstGeom prst="rect">
            <a:avLst/>
          </a:prstGeom>
        </p:spPr>
        <p:txBody>
          <a:bodyPr vert="horz" lIns="91440" tIns="45720" rIns="91440" bIns="45720" rtlCol="0">
            <a:normAutofit lnSpcReduction="10000"/>
          </a:bodyPr>
          <a:lstStyle/>
          <a:p>
            <a:pPr algn="just" defTabSz="914400">
              <a:lnSpc>
                <a:spcPct val="90000"/>
              </a:lnSpc>
            </a:pPr>
            <a:r>
              <a:rPr lang="en-US" sz="1300" dirty="0" err="1"/>
              <a:t>Voici</a:t>
            </a:r>
            <a:r>
              <a:rPr lang="en-US" sz="1300" dirty="0"/>
              <a:t> le </a:t>
            </a:r>
            <a:r>
              <a:rPr lang="en-US" sz="1300" dirty="0" err="1"/>
              <a:t>récit</a:t>
            </a:r>
            <a:r>
              <a:rPr lang="en-US" sz="1300" dirty="0"/>
              <a:t> d’un </a:t>
            </a:r>
            <a:r>
              <a:rPr lang="en-US" sz="1300" dirty="0" err="1"/>
              <a:t>parcours</a:t>
            </a:r>
            <a:r>
              <a:rPr lang="en-US" sz="1300" dirty="0"/>
              <a:t> qui ne </a:t>
            </a:r>
            <a:r>
              <a:rPr lang="en-US" sz="1300" dirty="0" err="1"/>
              <a:t>tient</a:t>
            </a:r>
            <a:r>
              <a:rPr lang="en-US" sz="1300" dirty="0"/>
              <a:t> pas du miracle </a:t>
            </a:r>
            <a:r>
              <a:rPr lang="en-US" sz="1300" dirty="0" err="1"/>
              <a:t>mais</a:t>
            </a:r>
            <a:r>
              <a:rPr lang="en-US" sz="1300" dirty="0"/>
              <a:t> du combat </a:t>
            </a:r>
            <a:r>
              <a:rPr lang="en-US" sz="1300" dirty="0" err="1"/>
              <a:t>acharné</a:t>
            </a:r>
            <a:r>
              <a:rPr lang="en-US" sz="1300" dirty="0"/>
              <a:t> d’un homme </a:t>
            </a:r>
            <a:r>
              <a:rPr lang="en-US" sz="1300" dirty="0" err="1"/>
              <a:t>résolument</a:t>
            </a:r>
            <a:r>
              <a:rPr lang="en-US" sz="1300" dirty="0"/>
              <a:t> </a:t>
            </a:r>
            <a:r>
              <a:rPr lang="en-US" sz="1300" dirty="0" err="1"/>
              <a:t>optimiste</a:t>
            </a:r>
            <a:r>
              <a:rPr lang="en-US" sz="1300" dirty="0"/>
              <a:t> et </a:t>
            </a:r>
            <a:r>
              <a:rPr lang="en-US" sz="1300" dirty="0" err="1"/>
              <a:t>volontaire</a:t>
            </a:r>
            <a:r>
              <a:rPr lang="en-US" sz="1300" dirty="0"/>
              <a:t> face aux terribles </a:t>
            </a:r>
            <a:r>
              <a:rPr lang="en-US" sz="1300" dirty="0" err="1"/>
              <a:t>épreuves</a:t>
            </a:r>
            <a:r>
              <a:rPr lang="en-US" sz="1300" dirty="0"/>
              <a:t> mises sur son chemin par la </a:t>
            </a:r>
            <a:r>
              <a:rPr lang="en-US" sz="1300" dirty="0" err="1"/>
              <a:t>vie.Du</a:t>
            </a:r>
            <a:r>
              <a:rPr lang="en-US" sz="1300" dirty="0"/>
              <a:t> </a:t>
            </a:r>
            <a:r>
              <a:rPr lang="en-US" sz="1300" dirty="0" err="1"/>
              <a:t>rêve</a:t>
            </a:r>
            <a:r>
              <a:rPr lang="en-US" sz="1300" dirty="0"/>
              <a:t> au cauchemar, Michel un jeune </a:t>
            </a:r>
            <a:r>
              <a:rPr lang="en-US" sz="1300" dirty="0" err="1"/>
              <a:t>athlète</a:t>
            </a:r>
            <a:r>
              <a:rPr lang="en-US" sz="1300" dirty="0"/>
              <a:t> </a:t>
            </a:r>
            <a:r>
              <a:rPr lang="en-US" sz="1300" dirty="0" err="1"/>
              <a:t>ambitieux</a:t>
            </a:r>
            <a:r>
              <a:rPr lang="en-US" sz="1300" dirty="0"/>
              <a:t> </a:t>
            </a:r>
            <a:r>
              <a:rPr lang="en-US" sz="1300" dirty="0" err="1"/>
              <a:t>défie</a:t>
            </a:r>
            <a:r>
              <a:rPr lang="en-US" sz="1300" dirty="0"/>
              <a:t> </a:t>
            </a:r>
            <a:r>
              <a:rPr lang="en-US" sz="1300" dirty="0" err="1"/>
              <a:t>toutes</a:t>
            </a:r>
            <a:r>
              <a:rPr lang="en-US" sz="1300" dirty="0"/>
              <a:t> </a:t>
            </a:r>
            <a:r>
              <a:rPr lang="en-US" sz="1300" dirty="0" err="1"/>
              <a:t>adversités</a:t>
            </a:r>
            <a:r>
              <a:rPr lang="en-US" sz="1300" dirty="0"/>
              <a:t> pour arriver à </a:t>
            </a:r>
            <a:r>
              <a:rPr lang="en-US" sz="1300" dirty="0" err="1"/>
              <a:t>ses</a:t>
            </a:r>
            <a:r>
              <a:rPr lang="en-US" sz="1300" dirty="0"/>
              <a:t> fins. Adolescent, il </a:t>
            </a:r>
            <a:r>
              <a:rPr lang="en-US" sz="1300" dirty="0" err="1"/>
              <a:t>est</a:t>
            </a:r>
            <a:r>
              <a:rPr lang="en-US" sz="1300" dirty="0"/>
              <a:t> </a:t>
            </a:r>
            <a:r>
              <a:rPr lang="en-US" sz="1300" dirty="0" err="1"/>
              <a:t>victime</a:t>
            </a:r>
            <a:r>
              <a:rPr lang="en-US" sz="1300" dirty="0"/>
              <a:t> </a:t>
            </a:r>
            <a:r>
              <a:rPr lang="en-US" sz="1300" dirty="0" err="1"/>
              <a:t>d’intimidation</a:t>
            </a:r>
            <a:r>
              <a:rPr lang="en-US" sz="1300" dirty="0"/>
              <a:t> et </a:t>
            </a:r>
            <a:r>
              <a:rPr lang="en-US" sz="1300" dirty="0" err="1"/>
              <a:t>plonge</a:t>
            </a:r>
            <a:r>
              <a:rPr lang="en-US" sz="1300" dirty="0"/>
              <a:t> dans la </a:t>
            </a:r>
            <a:r>
              <a:rPr lang="en-US" sz="1300" dirty="0" err="1"/>
              <a:t>consommation</a:t>
            </a:r>
            <a:r>
              <a:rPr lang="en-US" sz="1300" dirty="0"/>
              <a:t> de </a:t>
            </a:r>
            <a:r>
              <a:rPr lang="en-US" sz="1300" dirty="0" err="1"/>
              <a:t>stéroïdes</a:t>
            </a:r>
            <a:r>
              <a:rPr lang="en-US" sz="1300" dirty="0"/>
              <a:t> </a:t>
            </a:r>
            <a:r>
              <a:rPr lang="en-US" sz="1300" dirty="0" err="1"/>
              <a:t>anabolisants</a:t>
            </a:r>
            <a:r>
              <a:rPr lang="en-US" sz="1300" dirty="0"/>
              <a:t>. À </a:t>
            </a:r>
            <a:r>
              <a:rPr lang="en-US" sz="1300" dirty="0" err="1"/>
              <a:t>vingt</a:t>
            </a:r>
            <a:r>
              <a:rPr lang="en-US" sz="1300" dirty="0"/>
              <a:t> </a:t>
            </a:r>
            <a:r>
              <a:rPr lang="en-US" sz="1300" dirty="0" err="1"/>
              <a:t>ans</a:t>
            </a:r>
            <a:r>
              <a:rPr lang="en-US" sz="1300" dirty="0"/>
              <a:t> on </a:t>
            </a:r>
            <a:r>
              <a:rPr lang="en-US" sz="1300" dirty="0" err="1"/>
              <a:t>lui</a:t>
            </a:r>
            <a:r>
              <a:rPr lang="en-US" sz="1300" dirty="0"/>
              <a:t> </a:t>
            </a:r>
            <a:r>
              <a:rPr lang="en-US" sz="1300" dirty="0" err="1"/>
              <a:t>diagnostique</a:t>
            </a:r>
            <a:r>
              <a:rPr lang="en-US" sz="1300" dirty="0"/>
              <a:t> deux </a:t>
            </a:r>
            <a:r>
              <a:rPr lang="en-US" sz="1300" dirty="0" err="1"/>
              <a:t>tumeurs</a:t>
            </a:r>
            <a:r>
              <a:rPr lang="en-US" sz="1300" dirty="0"/>
              <a:t> aux seins.</a:t>
            </a:r>
          </a:p>
          <a:p>
            <a:pPr algn="just" defTabSz="914400">
              <a:lnSpc>
                <a:spcPct val="90000"/>
              </a:lnSpc>
            </a:pPr>
            <a:endParaRPr lang="en-US" sz="1300" dirty="0"/>
          </a:p>
          <a:p>
            <a:pPr algn="just" defTabSz="914400">
              <a:lnSpc>
                <a:spcPct val="90000"/>
              </a:lnSpc>
            </a:pPr>
            <a:r>
              <a:rPr lang="en-US" sz="1300" dirty="0" err="1"/>
              <a:t>Passionné</a:t>
            </a:r>
            <a:r>
              <a:rPr lang="en-US" sz="1300" dirty="0"/>
              <a:t> des arts, il se </a:t>
            </a:r>
            <a:r>
              <a:rPr lang="en-US" sz="1300" dirty="0" err="1"/>
              <a:t>relèvera</a:t>
            </a:r>
            <a:r>
              <a:rPr lang="en-US" sz="1300" dirty="0"/>
              <a:t> par </a:t>
            </a:r>
            <a:r>
              <a:rPr lang="en-US" sz="1300" dirty="0" err="1"/>
              <a:t>sa</a:t>
            </a:r>
            <a:r>
              <a:rPr lang="en-US" sz="1300" dirty="0"/>
              <a:t> </a:t>
            </a:r>
            <a:r>
              <a:rPr lang="en-US" sz="1300" dirty="0" err="1"/>
              <a:t>thérapie</a:t>
            </a:r>
            <a:r>
              <a:rPr lang="en-US" sz="1300" dirty="0"/>
              <a:t> miracle; la </a:t>
            </a:r>
            <a:r>
              <a:rPr lang="en-US" sz="1300" dirty="0" err="1"/>
              <a:t>peinture</a:t>
            </a:r>
            <a:r>
              <a:rPr lang="en-US" sz="1300" dirty="0"/>
              <a:t> et </a:t>
            </a:r>
            <a:r>
              <a:rPr lang="en-US" sz="1300" dirty="0" err="1"/>
              <a:t>réalisera</a:t>
            </a:r>
            <a:r>
              <a:rPr lang="en-US" sz="1300" dirty="0"/>
              <a:t> le </a:t>
            </a:r>
            <a:r>
              <a:rPr lang="en-US" sz="1300" dirty="0" err="1"/>
              <a:t>rêve</a:t>
            </a:r>
            <a:r>
              <a:rPr lang="en-US" sz="1300" dirty="0"/>
              <a:t> de </a:t>
            </a:r>
            <a:r>
              <a:rPr lang="en-US" sz="1300" dirty="0" err="1"/>
              <a:t>démarrer</a:t>
            </a:r>
            <a:r>
              <a:rPr lang="en-US" sz="1300" dirty="0"/>
              <a:t> son </a:t>
            </a:r>
            <a:r>
              <a:rPr lang="en-US" sz="1300" dirty="0" err="1"/>
              <a:t>entreprise</a:t>
            </a:r>
            <a:r>
              <a:rPr lang="en-US" sz="1300" dirty="0"/>
              <a:t>.</a:t>
            </a:r>
          </a:p>
          <a:p>
            <a:pPr algn="just" defTabSz="914400">
              <a:lnSpc>
                <a:spcPct val="90000"/>
              </a:lnSpc>
            </a:pPr>
            <a:endParaRPr lang="en-US" sz="1300" dirty="0"/>
          </a:p>
          <a:p>
            <a:pPr algn="just" defTabSz="914400">
              <a:lnSpc>
                <a:spcPct val="90000"/>
              </a:lnSpc>
            </a:pPr>
            <a:r>
              <a:rPr lang="en-US" sz="1300" dirty="0" err="1"/>
              <a:t>Plusieurs</a:t>
            </a:r>
            <a:r>
              <a:rPr lang="en-US" sz="1300" dirty="0"/>
              <a:t> </a:t>
            </a:r>
            <a:r>
              <a:rPr lang="en-US" sz="1300" dirty="0" err="1"/>
              <a:t>années</a:t>
            </a:r>
            <a:r>
              <a:rPr lang="en-US" sz="1300" dirty="0"/>
              <a:t> plus tard, à la sortie d’un restaurant, il </a:t>
            </a:r>
            <a:r>
              <a:rPr lang="en-US" sz="1300" dirty="0" err="1"/>
              <a:t>est</a:t>
            </a:r>
            <a:r>
              <a:rPr lang="en-US" sz="1300" dirty="0"/>
              <a:t> </a:t>
            </a:r>
            <a:r>
              <a:rPr lang="en-US" sz="1300" dirty="0" err="1"/>
              <a:t>victime</a:t>
            </a:r>
            <a:r>
              <a:rPr lang="en-US" sz="1300" dirty="0"/>
              <a:t> d’un accident fatal, </a:t>
            </a:r>
            <a:r>
              <a:rPr lang="en-US" sz="1300" dirty="0" err="1"/>
              <a:t>heurté</a:t>
            </a:r>
            <a:r>
              <a:rPr lang="en-US" sz="1300" dirty="0"/>
              <a:t> dans un face à face par un </a:t>
            </a:r>
            <a:r>
              <a:rPr lang="en-US" sz="1300" dirty="0" err="1"/>
              <a:t>chauffard</a:t>
            </a:r>
            <a:r>
              <a:rPr lang="en-US" sz="1300" dirty="0"/>
              <a:t>. </a:t>
            </a:r>
            <a:r>
              <a:rPr lang="en-US" sz="1300" dirty="0" err="1"/>
              <a:t>Frôlant</a:t>
            </a:r>
            <a:r>
              <a:rPr lang="en-US" sz="1300" dirty="0"/>
              <a:t> la mort, les jambes </a:t>
            </a:r>
            <a:r>
              <a:rPr lang="en-US" sz="1300" dirty="0" err="1"/>
              <a:t>écrasées</a:t>
            </a:r>
            <a:r>
              <a:rPr lang="en-US" sz="1300" dirty="0"/>
              <a:t>, Michel sera </a:t>
            </a:r>
            <a:r>
              <a:rPr lang="en-US" sz="1300" dirty="0" err="1"/>
              <a:t>hospitalisé</a:t>
            </a:r>
            <a:r>
              <a:rPr lang="en-US" sz="1300" dirty="0"/>
              <a:t> pendant 6 </a:t>
            </a:r>
            <a:r>
              <a:rPr lang="en-US" sz="1300" dirty="0" err="1"/>
              <a:t>mois</a:t>
            </a:r>
            <a:r>
              <a:rPr lang="en-US" sz="1300" dirty="0"/>
              <a:t>. </a:t>
            </a:r>
            <a:r>
              <a:rPr lang="en-US" sz="1300" dirty="0" err="1"/>
              <a:t>Cloué</a:t>
            </a:r>
            <a:r>
              <a:rPr lang="en-US" sz="1300" dirty="0"/>
              <a:t> à son lit et </a:t>
            </a:r>
            <a:r>
              <a:rPr lang="en-US" sz="1300" dirty="0" err="1"/>
              <a:t>n’ayant</a:t>
            </a:r>
            <a:r>
              <a:rPr lang="en-US" sz="1300" dirty="0"/>
              <a:t> plus le goût de vivre, </a:t>
            </a:r>
            <a:r>
              <a:rPr lang="en-US" sz="1300" dirty="0" err="1"/>
              <a:t>une</a:t>
            </a:r>
            <a:r>
              <a:rPr lang="en-US" sz="1300" dirty="0"/>
              <a:t> bonne </a:t>
            </a:r>
            <a:r>
              <a:rPr lang="en-US" sz="1300" dirty="0" err="1"/>
              <a:t>fée</a:t>
            </a:r>
            <a:r>
              <a:rPr lang="en-US" sz="1300" dirty="0"/>
              <a:t> </a:t>
            </a:r>
            <a:r>
              <a:rPr lang="en-US" sz="1300" dirty="0" err="1"/>
              <a:t>lui</a:t>
            </a:r>
            <a:r>
              <a:rPr lang="en-US" sz="1300" dirty="0"/>
              <a:t> </a:t>
            </a:r>
            <a:r>
              <a:rPr lang="en-US" sz="1300" dirty="0" err="1"/>
              <a:t>dénichera</a:t>
            </a:r>
            <a:r>
              <a:rPr lang="en-US" sz="1300" dirty="0"/>
              <a:t> un atelier </a:t>
            </a:r>
            <a:r>
              <a:rPr lang="en-US" sz="1300" dirty="0" err="1"/>
              <a:t>clandestin</a:t>
            </a:r>
            <a:r>
              <a:rPr lang="en-US" sz="1300" dirty="0"/>
              <a:t> au sous-sol de </a:t>
            </a:r>
            <a:r>
              <a:rPr lang="en-US" sz="1300" dirty="0" err="1"/>
              <a:t>l’hôpital</a:t>
            </a:r>
            <a:r>
              <a:rPr lang="en-US" sz="1300" dirty="0"/>
              <a:t> </a:t>
            </a:r>
            <a:r>
              <a:rPr lang="en-US" sz="1300" dirty="0" err="1"/>
              <a:t>afin</a:t>
            </a:r>
            <a:r>
              <a:rPr lang="en-US" sz="1300" dirty="0"/>
              <a:t> </a:t>
            </a:r>
            <a:r>
              <a:rPr lang="en-US" sz="1300" dirty="0" err="1"/>
              <a:t>qu’il</a:t>
            </a:r>
            <a:r>
              <a:rPr lang="en-US" sz="1300" dirty="0"/>
              <a:t> se </a:t>
            </a:r>
            <a:r>
              <a:rPr lang="en-US" sz="1300" dirty="0" err="1"/>
              <a:t>remette</a:t>
            </a:r>
            <a:r>
              <a:rPr lang="en-US" sz="1300" dirty="0"/>
              <a:t> à </a:t>
            </a:r>
            <a:r>
              <a:rPr lang="en-US" sz="1300" dirty="0" err="1"/>
              <a:t>l’oeuvre</a:t>
            </a:r>
            <a:r>
              <a:rPr lang="en-US" sz="1300" dirty="0"/>
              <a:t>.</a:t>
            </a:r>
          </a:p>
          <a:p>
            <a:pPr algn="just" defTabSz="914400">
              <a:lnSpc>
                <a:spcPct val="90000"/>
              </a:lnSpc>
            </a:pPr>
            <a:endParaRPr lang="en-US" sz="1300" dirty="0"/>
          </a:p>
          <a:p>
            <a:pPr algn="just" defTabSz="914400">
              <a:lnSpc>
                <a:spcPct val="90000"/>
              </a:lnSpc>
            </a:pPr>
            <a:r>
              <a:rPr lang="en-US" sz="1300" dirty="0"/>
              <a:t>Grâce à </a:t>
            </a:r>
            <a:r>
              <a:rPr lang="en-US" sz="1300" dirty="0" err="1"/>
              <a:t>sa</a:t>
            </a:r>
            <a:r>
              <a:rPr lang="en-US" sz="1300" dirty="0"/>
              <a:t> passion et son </a:t>
            </a:r>
            <a:r>
              <a:rPr lang="en-US" sz="1300" dirty="0" err="1"/>
              <a:t>positivisme</a:t>
            </a:r>
            <a:r>
              <a:rPr lang="en-US" sz="1300" dirty="0"/>
              <a:t>, il </a:t>
            </a:r>
            <a:r>
              <a:rPr lang="en-US" sz="1300" dirty="0" err="1"/>
              <a:t>fera</a:t>
            </a:r>
            <a:r>
              <a:rPr lang="en-US" sz="1300" dirty="0"/>
              <a:t> de </a:t>
            </a:r>
            <a:r>
              <a:rPr lang="en-US" sz="1300" dirty="0" err="1"/>
              <a:t>l’hôpital</a:t>
            </a:r>
            <a:r>
              <a:rPr lang="en-US" sz="1300" dirty="0"/>
              <a:t> </a:t>
            </a:r>
            <a:r>
              <a:rPr lang="en-US" sz="1300" dirty="0" err="1"/>
              <a:t>sa</a:t>
            </a:r>
            <a:r>
              <a:rPr lang="en-US" sz="1300" dirty="0"/>
              <a:t> </a:t>
            </a:r>
            <a:r>
              <a:rPr lang="en-US" sz="1300" dirty="0" err="1"/>
              <a:t>demeure</a:t>
            </a:r>
            <a:r>
              <a:rPr lang="en-US" sz="1300" dirty="0"/>
              <a:t> et </a:t>
            </a:r>
            <a:r>
              <a:rPr lang="en-US" sz="1300" dirty="0" err="1"/>
              <a:t>prouvera</a:t>
            </a:r>
            <a:r>
              <a:rPr lang="en-US" sz="1300" dirty="0"/>
              <a:t> que malgré les </a:t>
            </a:r>
            <a:r>
              <a:rPr lang="en-US" sz="1300" dirty="0" err="1"/>
              <a:t>épreuves</a:t>
            </a:r>
            <a:r>
              <a:rPr lang="en-US" sz="1300" dirty="0"/>
              <a:t> à </a:t>
            </a:r>
            <a:r>
              <a:rPr lang="en-US" sz="1300" dirty="0" err="1"/>
              <a:t>surmonter</a:t>
            </a:r>
            <a:r>
              <a:rPr lang="en-US" sz="1300" dirty="0"/>
              <a:t> on </a:t>
            </a:r>
            <a:r>
              <a:rPr lang="en-US" sz="1300" dirty="0" err="1"/>
              <a:t>peut</a:t>
            </a:r>
            <a:r>
              <a:rPr lang="en-US" sz="1300" dirty="0"/>
              <a:t> </a:t>
            </a:r>
            <a:r>
              <a:rPr lang="en-US" sz="1300" dirty="0" err="1"/>
              <a:t>toujours</a:t>
            </a:r>
            <a:r>
              <a:rPr lang="en-US" sz="1300" dirty="0"/>
              <a:t> se </a:t>
            </a:r>
            <a:r>
              <a:rPr lang="en-US" sz="1300" dirty="0" err="1"/>
              <a:t>relever</a:t>
            </a:r>
            <a:r>
              <a:rPr lang="en-US" sz="1300" dirty="0"/>
              <a:t> dans la vie.</a:t>
            </a:r>
          </a:p>
          <a:p>
            <a:pPr indent="-228600" defTabSz="914400">
              <a:lnSpc>
                <a:spcPct val="90000"/>
              </a:lnSpc>
              <a:spcAft>
                <a:spcPts val="600"/>
              </a:spcAft>
              <a:buFont typeface="Arial" panose="020B0604020202020204" pitchFamily="34" charset="0"/>
              <a:buChar char="•"/>
            </a:pPr>
            <a:endParaRPr lang="en-US" sz="1300" dirty="0">
              <a:effectLst/>
            </a:endParaRPr>
          </a:p>
        </p:txBody>
      </p:sp>
    </p:spTree>
    <p:extLst>
      <p:ext uri="{BB962C8B-B14F-4D97-AF65-F5344CB8AC3E}">
        <p14:creationId xmlns:p14="http://schemas.microsoft.com/office/powerpoint/2010/main" val="2711524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E698F7DB-50DA-4359-AB57-E3DA492A0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2"/>
            <a:ext cx="9141714" cy="6857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40B2599-8958-480A-B5BB-A76A74D70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53A88CF-D2C1-1143-1680-34DA4B8A5B94}"/>
              </a:ext>
            </a:extLst>
          </p:cNvPr>
          <p:cNvSpPr>
            <a:spLocks noGrp="1"/>
          </p:cNvSpPr>
          <p:nvPr>
            <p:ph type="title"/>
          </p:nvPr>
        </p:nvSpPr>
        <p:spPr>
          <a:xfrm>
            <a:off x="852777" y="609600"/>
            <a:ext cx="4987728" cy="1330518"/>
          </a:xfrm>
        </p:spPr>
        <p:txBody>
          <a:bodyPr vert="horz" lIns="91440" tIns="45720" rIns="91440" bIns="45720" rtlCol="0" anchor="ctr">
            <a:normAutofit/>
          </a:bodyPr>
          <a:lstStyle/>
          <a:p>
            <a:pPr algn="l" defTabSz="914400">
              <a:lnSpc>
                <a:spcPct val="90000"/>
              </a:lnSpc>
            </a:pPr>
            <a:r>
              <a:rPr lang="en-US" b="1" kern="1200">
                <a:solidFill>
                  <a:schemeClr val="tx1"/>
                </a:solidFill>
                <a:latin typeface="+mj-lt"/>
                <a:ea typeface="+mj-ea"/>
                <a:cs typeface="+mj-cs"/>
              </a:rPr>
              <a:t>Michel Leblanc, peintre et comédien</a:t>
            </a:r>
          </a:p>
        </p:txBody>
      </p:sp>
      <p:sp>
        <p:nvSpPr>
          <p:cNvPr id="8" name="ZoneTexte 7">
            <a:extLst>
              <a:ext uri="{FF2B5EF4-FFF2-40B4-BE49-F238E27FC236}">
                <a16:creationId xmlns:a16="http://schemas.microsoft.com/office/drawing/2014/main" id="{1799D040-9583-7E52-9D7A-CF9D488A5D2C}"/>
              </a:ext>
            </a:extLst>
          </p:cNvPr>
          <p:cNvSpPr txBox="1"/>
          <p:nvPr/>
        </p:nvSpPr>
        <p:spPr>
          <a:xfrm>
            <a:off x="852778" y="2193779"/>
            <a:ext cx="4987727" cy="3908909"/>
          </a:xfrm>
          <a:prstGeom prst="rect">
            <a:avLst/>
          </a:prstGeom>
        </p:spPr>
        <p:txBody>
          <a:bodyPr vert="horz" lIns="91440" tIns="45720" rIns="91440" bIns="45720" rtlCol="0">
            <a:normAutofit/>
          </a:bodyPr>
          <a:lstStyle/>
          <a:p>
            <a:pPr indent="-228600" algn="just" defTabSz="914400">
              <a:lnSpc>
                <a:spcPct val="90000"/>
              </a:lnSpc>
              <a:spcAft>
                <a:spcPts val="600"/>
              </a:spcAft>
              <a:buFont typeface="Arial" panose="020B0604020202020204" pitchFamily="34" charset="0"/>
              <a:buChar char="•"/>
            </a:pPr>
            <a:r>
              <a:rPr lang="en-US" sz="1300" b="1" i="0" dirty="0">
                <a:effectLst/>
              </a:rPr>
              <a:t>Né à Rimouski d’un père </a:t>
            </a:r>
            <a:r>
              <a:rPr lang="en-US" sz="1300" b="1" i="0" dirty="0" err="1">
                <a:effectLst/>
              </a:rPr>
              <a:t>peintre</a:t>
            </a:r>
            <a:r>
              <a:rPr lang="en-US" sz="1300" b="1" i="0" dirty="0">
                <a:effectLst/>
              </a:rPr>
              <a:t> </a:t>
            </a:r>
            <a:r>
              <a:rPr lang="en-US" sz="1300" b="1" i="0" dirty="0" err="1">
                <a:effectLst/>
              </a:rPr>
              <a:t>professionnel</a:t>
            </a:r>
            <a:r>
              <a:rPr lang="en-US" sz="1300" b="1" i="0" dirty="0">
                <a:effectLst/>
              </a:rPr>
              <a:t> et </a:t>
            </a:r>
            <a:r>
              <a:rPr lang="en-US" sz="1300" b="1" i="0" dirty="0" err="1">
                <a:effectLst/>
              </a:rPr>
              <a:t>ancien</a:t>
            </a:r>
            <a:r>
              <a:rPr lang="en-US" sz="1300" b="1" i="0" dirty="0">
                <a:effectLst/>
              </a:rPr>
              <a:t> </a:t>
            </a:r>
            <a:r>
              <a:rPr lang="en-US" sz="1300" b="1" i="0" dirty="0" err="1">
                <a:effectLst/>
              </a:rPr>
              <a:t>joueur</a:t>
            </a:r>
            <a:r>
              <a:rPr lang="en-US" sz="1300" b="1" i="0" dirty="0">
                <a:effectLst/>
              </a:rPr>
              <a:t> de hockey (Amby LeBlanc, Red Wings de Detroit), Michel LeBlanc se </a:t>
            </a:r>
            <a:r>
              <a:rPr lang="en-US" sz="1300" b="1" i="0" dirty="0" err="1">
                <a:effectLst/>
              </a:rPr>
              <a:t>baigne</a:t>
            </a:r>
            <a:r>
              <a:rPr lang="en-US" sz="1300" b="1" i="0" dirty="0">
                <a:effectLst/>
              </a:rPr>
              <a:t> dans la </a:t>
            </a:r>
            <a:r>
              <a:rPr lang="en-US" sz="1300" b="1" i="0" dirty="0" err="1">
                <a:effectLst/>
              </a:rPr>
              <a:t>peinture</a:t>
            </a:r>
            <a:r>
              <a:rPr lang="en-US" sz="1300" b="1" i="0" dirty="0">
                <a:effectLst/>
              </a:rPr>
              <a:t> </a:t>
            </a:r>
            <a:r>
              <a:rPr lang="en-US" sz="1300" b="1" i="0" dirty="0" err="1">
                <a:effectLst/>
              </a:rPr>
              <a:t>dès</a:t>
            </a:r>
            <a:r>
              <a:rPr lang="en-US" sz="1300" b="1" i="0" dirty="0">
                <a:effectLst/>
              </a:rPr>
              <a:t> </a:t>
            </a:r>
            <a:r>
              <a:rPr lang="en-US" sz="1300" b="1" i="0" dirty="0" err="1">
                <a:effectLst/>
              </a:rPr>
              <a:t>l’âge</a:t>
            </a:r>
            <a:r>
              <a:rPr lang="en-US" sz="1300" b="1" i="0" dirty="0">
                <a:effectLst/>
              </a:rPr>
              <a:t> de 9 ans.</a:t>
            </a:r>
          </a:p>
          <a:p>
            <a:pPr indent="-228600" algn="just" defTabSz="914400">
              <a:lnSpc>
                <a:spcPct val="90000"/>
              </a:lnSpc>
              <a:spcAft>
                <a:spcPts val="600"/>
              </a:spcAft>
              <a:buFont typeface="Arial" panose="020B0604020202020204" pitchFamily="34" charset="0"/>
              <a:buChar char="•"/>
            </a:pPr>
            <a:endParaRPr lang="en-US" sz="1300" dirty="0">
              <a:effectLst/>
            </a:endParaRPr>
          </a:p>
          <a:p>
            <a:pPr indent="-228600" algn="just" defTabSz="914400">
              <a:lnSpc>
                <a:spcPct val="90000"/>
              </a:lnSpc>
              <a:spcAft>
                <a:spcPts val="600"/>
              </a:spcAft>
              <a:buFont typeface="Arial" panose="020B0604020202020204" pitchFamily="34" charset="0"/>
              <a:buChar char="•"/>
            </a:pPr>
            <a:r>
              <a:rPr lang="en-US" sz="1300" b="1" i="0" dirty="0">
                <a:effectLst/>
              </a:rPr>
              <a:t>Plus tard, il </a:t>
            </a:r>
            <a:r>
              <a:rPr lang="en-US" sz="1300" b="1" i="0" dirty="0" err="1">
                <a:effectLst/>
              </a:rPr>
              <a:t>exprime</a:t>
            </a:r>
            <a:r>
              <a:rPr lang="en-US" sz="1300" b="1" i="0" dirty="0">
                <a:effectLst/>
              </a:rPr>
              <a:t> son </a:t>
            </a:r>
            <a:r>
              <a:rPr lang="en-US" sz="1300" b="1" i="0" dirty="0" err="1">
                <a:effectLst/>
              </a:rPr>
              <a:t>désir</a:t>
            </a:r>
            <a:r>
              <a:rPr lang="en-US" sz="1300" b="1" i="0" dirty="0">
                <a:effectLst/>
              </a:rPr>
              <a:t> d’art en </a:t>
            </a:r>
            <a:r>
              <a:rPr lang="en-US" sz="1300" b="1" i="0" dirty="0" err="1">
                <a:effectLst/>
              </a:rPr>
              <a:t>graphisme</a:t>
            </a:r>
            <a:r>
              <a:rPr lang="en-US" sz="1300" b="1" i="0" dirty="0">
                <a:effectLst/>
              </a:rPr>
              <a:t> au Cégep de Rivière-Du-Loup et </a:t>
            </a:r>
            <a:r>
              <a:rPr lang="en-US" sz="1300" b="1" i="0" dirty="0" err="1">
                <a:effectLst/>
              </a:rPr>
              <a:t>poursuit</a:t>
            </a:r>
            <a:r>
              <a:rPr lang="en-US" sz="1300" b="1" i="0" dirty="0">
                <a:effectLst/>
              </a:rPr>
              <a:t> des études </a:t>
            </a:r>
            <a:r>
              <a:rPr lang="en-US" sz="1300" b="1" i="0" dirty="0" err="1">
                <a:effectLst/>
              </a:rPr>
              <a:t>universitaires</a:t>
            </a:r>
            <a:r>
              <a:rPr lang="en-US" sz="1300" b="1" i="0" dirty="0">
                <a:effectLst/>
              </a:rPr>
              <a:t> en histoire de </a:t>
            </a:r>
            <a:r>
              <a:rPr lang="en-US" sz="1300" b="1" i="0" dirty="0" err="1">
                <a:effectLst/>
              </a:rPr>
              <a:t>l’art</a:t>
            </a:r>
            <a:r>
              <a:rPr lang="en-US" sz="1300" b="1" i="0" dirty="0">
                <a:effectLst/>
              </a:rPr>
              <a:t>, </a:t>
            </a:r>
            <a:r>
              <a:rPr lang="en-US" sz="1300" b="1" i="0" dirty="0" err="1">
                <a:effectLst/>
              </a:rPr>
              <a:t>littérature</a:t>
            </a:r>
            <a:r>
              <a:rPr lang="en-US" sz="1300" b="1" i="0" dirty="0">
                <a:effectLst/>
              </a:rPr>
              <a:t> et </a:t>
            </a:r>
            <a:r>
              <a:rPr lang="en-US" sz="1300" b="1" i="0" dirty="0" err="1">
                <a:effectLst/>
              </a:rPr>
              <a:t>théâtre</a:t>
            </a:r>
            <a:r>
              <a:rPr lang="en-US" sz="1300" b="1" i="0" dirty="0">
                <a:effectLst/>
              </a:rPr>
              <a:t>.</a:t>
            </a:r>
          </a:p>
          <a:p>
            <a:pPr indent="-228600" algn="just" defTabSz="914400">
              <a:lnSpc>
                <a:spcPct val="90000"/>
              </a:lnSpc>
              <a:spcAft>
                <a:spcPts val="600"/>
              </a:spcAft>
              <a:buFont typeface="Arial" panose="020B0604020202020204" pitchFamily="34" charset="0"/>
              <a:buChar char="•"/>
            </a:pPr>
            <a:endParaRPr lang="en-US" sz="1300" b="1" i="0" dirty="0">
              <a:effectLst/>
            </a:endParaRPr>
          </a:p>
          <a:p>
            <a:pPr indent="-228600" algn="just" defTabSz="914400">
              <a:lnSpc>
                <a:spcPct val="90000"/>
              </a:lnSpc>
              <a:spcAft>
                <a:spcPts val="600"/>
              </a:spcAft>
              <a:buFont typeface="Arial" panose="020B0604020202020204" pitchFamily="34" charset="0"/>
              <a:buChar char="•"/>
            </a:pPr>
            <a:r>
              <a:rPr lang="en-US" sz="1300" b="1" i="0" dirty="0">
                <a:effectLst/>
              </a:rPr>
              <a:t> </a:t>
            </a:r>
            <a:r>
              <a:rPr lang="en-US" sz="1300" b="1" i="0" dirty="0" err="1">
                <a:effectLst/>
              </a:rPr>
              <a:t>Comédien</a:t>
            </a:r>
            <a:r>
              <a:rPr lang="en-US" sz="1300" b="1" i="0" dirty="0">
                <a:effectLst/>
              </a:rPr>
              <a:t> </a:t>
            </a:r>
            <a:r>
              <a:rPr lang="en-US" sz="1300" b="1" i="0" dirty="0" err="1">
                <a:effectLst/>
              </a:rPr>
              <a:t>également</a:t>
            </a:r>
            <a:r>
              <a:rPr lang="en-US" sz="1300" b="1" i="0" dirty="0">
                <a:effectLst/>
              </a:rPr>
              <a:t> </a:t>
            </a:r>
            <a:r>
              <a:rPr lang="en-US" sz="1300" b="1" i="0" dirty="0" err="1">
                <a:effectLst/>
              </a:rPr>
              <a:t>membre</a:t>
            </a:r>
            <a:r>
              <a:rPr lang="en-US" sz="1300" b="1" i="0" dirty="0">
                <a:effectLst/>
              </a:rPr>
              <a:t> de </a:t>
            </a:r>
            <a:r>
              <a:rPr lang="en-US" sz="1300" b="1" i="0" dirty="0" err="1">
                <a:effectLst/>
              </a:rPr>
              <a:t>l’UDA</a:t>
            </a:r>
            <a:r>
              <a:rPr lang="en-US" sz="1300" b="1" i="0" dirty="0">
                <a:effectLst/>
              </a:rPr>
              <a:t>, il a </a:t>
            </a:r>
            <a:r>
              <a:rPr lang="en-US" sz="1300" b="1" i="0" dirty="0" err="1">
                <a:effectLst/>
              </a:rPr>
              <a:t>joué</a:t>
            </a:r>
            <a:r>
              <a:rPr lang="en-US" sz="1300" b="1" i="0" dirty="0">
                <a:effectLst/>
              </a:rPr>
              <a:t> divers </a:t>
            </a:r>
            <a:r>
              <a:rPr lang="en-US" sz="1300" b="1" i="0" dirty="0" err="1">
                <a:effectLst/>
              </a:rPr>
              <a:t>rôles</a:t>
            </a:r>
            <a:r>
              <a:rPr lang="en-US" sz="1300" b="1" i="0" dirty="0">
                <a:effectLst/>
              </a:rPr>
              <a:t> dans </a:t>
            </a:r>
            <a:r>
              <a:rPr lang="en-US" sz="1300" b="1" i="0" dirty="0" err="1">
                <a:effectLst/>
              </a:rPr>
              <a:t>Ent’Cadieux</a:t>
            </a:r>
            <a:r>
              <a:rPr lang="en-US" sz="1300" b="1" i="0" dirty="0">
                <a:effectLst/>
              </a:rPr>
              <a:t>, </a:t>
            </a:r>
            <a:r>
              <a:rPr lang="en-US" sz="1300" b="1" i="0" dirty="0" err="1">
                <a:effectLst/>
              </a:rPr>
              <a:t>poupées</a:t>
            </a:r>
            <a:r>
              <a:rPr lang="en-US" sz="1300" b="1" i="0" dirty="0">
                <a:effectLst/>
              </a:rPr>
              <a:t> </a:t>
            </a:r>
            <a:r>
              <a:rPr lang="en-US" sz="1300" b="1" i="0" dirty="0" err="1">
                <a:effectLst/>
              </a:rPr>
              <a:t>russes</a:t>
            </a:r>
            <a:r>
              <a:rPr lang="en-US" sz="1300" b="1" i="0" dirty="0">
                <a:effectLst/>
              </a:rPr>
              <a:t>, Diva, 450 Chemin du Golf etc.</a:t>
            </a:r>
          </a:p>
          <a:p>
            <a:pPr indent="-228600" algn="just" defTabSz="914400">
              <a:lnSpc>
                <a:spcPct val="90000"/>
              </a:lnSpc>
              <a:spcAft>
                <a:spcPts val="600"/>
              </a:spcAft>
              <a:buFont typeface="Arial" panose="020B0604020202020204" pitchFamily="34" charset="0"/>
              <a:buChar char="•"/>
            </a:pPr>
            <a:endParaRPr lang="en-US" sz="1300" dirty="0">
              <a:effectLst/>
            </a:endParaRPr>
          </a:p>
          <a:p>
            <a:pPr indent="-228600" algn="just" defTabSz="914400">
              <a:lnSpc>
                <a:spcPct val="90000"/>
              </a:lnSpc>
              <a:spcAft>
                <a:spcPts val="600"/>
              </a:spcAft>
              <a:buFont typeface="Arial" panose="020B0604020202020204" pitchFamily="34" charset="0"/>
              <a:buChar char="•"/>
            </a:pPr>
            <a:r>
              <a:rPr lang="en-US" sz="1300" b="1" i="0" dirty="0">
                <a:effectLst/>
              </a:rPr>
              <a:t>Artiste aux </a:t>
            </a:r>
            <a:r>
              <a:rPr lang="en-US" sz="1300" b="1" i="0" dirty="0" err="1">
                <a:effectLst/>
              </a:rPr>
              <a:t>limites</a:t>
            </a:r>
            <a:r>
              <a:rPr lang="en-US" sz="1300" b="1" i="0" dirty="0">
                <a:effectLst/>
              </a:rPr>
              <a:t> et aux </a:t>
            </a:r>
            <a:r>
              <a:rPr lang="en-US" sz="1300" b="1" i="0" dirty="0" err="1">
                <a:effectLst/>
              </a:rPr>
              <a:t>besoins</a:t>
            </a:r>
            <a:r>
              <a:rPr lang="en-US" sz="1300" b="1" i="0" dirty="0">
                <a:effectLst/>
              </a:rPr>
              <a:t> </a:t>
            </a:r>
            <a:r>
              <a:rPr lang="en-US" sz="1300" b="1" i="0" dirty="0" err="1">
                <a:effectLst/>
              </a:rPr>
              <a:t>spéciaux</a:t>
            </a:r>
            <a:r>
              <a:rPr lang="en-US" sz="1300" b="1" i="0" dirty="0">
                <a:effectLst/>
              </a:rPr>
              <a:t>, </a:t>
            </a:r>
            <a:r>
              <a:rPr lang="en-US" sz="1300" b="1" i="0" dirty="0" err="1">
                <a:effectLst/>
              </a:rPr>
              <a:t>est</a:t>
            </a:r>
            <a:r>
              <a:rPr lang="en-US" sz="1300" b="1" i="0" dirty="0">
                <a:effectLst/>
              </a:rPr>
              <a:t> </a:t>
            </a:r>
            <a:r>
              <a:rPr lang="en-US" sz="1300" b="1" i="0" dirty="0" err="1">
                <a:effectLst/>
              </a:rPr>
              <a:t>membre</a:t>
            </a:r>
            <a:r>
              <a:rPr lang="en-US" sz="1300" b="1" i="0" dirty="0">
                <a:effectLst/>
              </a:rPr>
              <a:t> de «Very Special Arts International», </a:t>
            </a:r>
            <a:r>
              <a:rPr lang="en-US" sz="1300" b="1" i="0" dirty="0" err="1">
                <a:effectLst/>
              </a:rPr>
              <a:t>affilié</a:t>
            </a:r>
            <a:r>
              <a:rPr lang="en-US" sz="1300" b="1" i="0" dirty="0">
                <a:effectLst/>
              </a:rPr>
              <a:t> à «</a:t>
            </a:r>
            <a:r>
              <a:rPr lang="en-US" sz="1300" b="1" dirty="0"/>
              <a:t>Visions sur </a:t>
            </a:r>
            <a:r>
              <a:rPr lang="en-US" sz="1300" b="1" dirty="0" err="1"/>
              <a:t>l’Art</a:t>
            </a:r>
            <a:r>
              <a:rPr lang="en-US" sz="1300" b="1" dirty="0"/>
              <a:t> Québec</a:t>
            </a:r>
            <a:r>
              <a:rPr lang="en-US" sz="1300" b="1" i="0" dirty="0">
                <a:effectLst/>
              </a:rPr>
              <a:t>», qui fait la promotion des artistes </a:t>
            </a:r>
            <a:r>
              <a:rPr lang="en-US" sz="1300" b="1" i="0" dirty="0" err="1">
                <a:effectLst/>
              </a:rPr>
              <a:t>professionnels</a:t>
            </a:r>
            <a:r>
              <a:rPr lang="en-US" sz="1300" b="1" i="0" dirty="0">
                <a:effectLst/>
              </a:rPr>
              <a:t> </a:t>
            </a:r>
            <a:r>
              <a:rPr lang="en-US" sz="1300" b="1" i="0" dirty="0" err="1">
                <a:effectLst/>
              </a:rPr>
              <a:t>handicapés</a:t>
            </a:r>
            <a:r>
              <a:rPr lang="en-US" sz="1300" b="1" i="0" dirty="0">
                <a:effectLst/>
              </a:rPr>
              <a:t>.</a:t>
            </a:r>
          </a:p>
          <a:p>
            <a:pPr indent="-228600" defTabSz="914400">
              <a:lnSpc>
                <a:spcPct val="90000"/>
              </a:lnSpc>
              <a:spcAft>
                <a:spcPts val="600"/>
              </a:spcAft>
              <a:buFont typeface="Arial" panose="020B0604020202020204" pitchFamily="34" charset="0"/>
              <a:buChar char="•"/>
            </a:pPr>
            <a:endParaRPr lang="en-US" sz="1300" b="1" dirty="0"/>
          </a:p>
          <a:p>
            <a:pPr indent="-228600" defTabSz="914400">
              <a:lnSpc>
                <a:spcPct val="90000"/>
              </a:lnSpc>
              <a:spcAft>
                <a:spcPts val="600"/>
              </a:spcAft>
              <a:buFont typeface="Arial" panose="020B0604020202020204" pitchFamily="34" charset="0"/>
              <a:buChar char="•"/>
            </a:pPr>
            <a:br>
              <a:rPr lang="en-US" sz="1300" dirty="0"/>
            </a:br>
            <a:endParaRPr lang="en-US" sz="1300" dirty="0">
              <a:effectLst/>
            </a:endParaRPr>
          </a:p>
        </p:txBody>
      </p:sp>
      <p:pic>
        <p:nvPicPr>
          <p:cNvPr id="22" name="Image 21" descr="Une image contenant croquis, art, dessin, Graphique&#10;&#10;Le contenu généré par l’IA peut être incorrect.">
            <a:extLst>
              <a:ext uri="{FF2B5EF4-FFF2-40B4-BE49-F238E27FC236}">
                <a16:creationId xmlns:a16="http://schemas.microsoft.com/office/drawing/2014/main" id="{2D1DAB6D-10ED-9241-B0D2-7D4288928FBD}"/>
              </a:ext>
            </a:extLst>
          </p:cNvPr>
          <p:cNvPicPr>
            <a:picLocks noChangeAspect="1"/>
          </p:cNvPicPr>
          <p:nvPr/>
        </p:nvPicPr>
        <p:blipFill>
          <a:blip r:embed="rId2"/>
          <a:srcRect t="1966" r="2" b="7461"/>
          <a:stretch>
            <a:fillRect/>
          </a:stretch>
        </p:blipFill>
        <p:spPr>
          <a:xfrm>
            <a:off x="6563300" y="10"/>
            <a:ext cx="2580700" cy="2285990"/>
          </a:xfrm>
          <a:custGeom>
            <a:avLst/>
            <a:gdLst/>
            <a:ahLst/>
            <a:cxnLst/>
            <a:rect l="l" t="t" r="r" b="b"/>
            <a:pathLst>
              <a:path w="3440934" h="2286000">
                <a:moveTo>
                  <a:pt x="172481" y="2232285"/>
                </a:moveTo>
                <a:lnTo>
                  <a:pt x="172531" y="2232737"/>
                </a:lnTo>
                <a:lnTo>
                  <a:pt x="172407" y="2233032"/>
                </a:lnTo>
                <a:cubicBezTo>
                  <a:pt x="172452" y="2232834"/>
                  <a:pt x="172808" y="2231800"/>
                  <a:pt x="172481" y="2232285"/>
                </a:cubicBezTo>
                <a:close/>
                <a:moveTo>
                  <a:pt x="18615" y="0"/>
                </a:moveTo>
                <a:lnTo>
                  <a:pt x="3440934" y="0"/>
                </a:lnTo>
                <a:lnTo>
                  <a:pt x="3440934" y="2286000"/>
                </a:lnTo>
                <a:lnTo>
                  <a:pt x="178765" y="2286000"/>
                </a:lnTo>
                <a:lnTo>
                  <a:pt x="174444" y="2250010"/>
                </a:lnTo>
                <a:lnTo>
                  <a:pt x="172531" y="2232737"/>
                </a:lnTo>
                <a:lnTo>
                  <a:pt x="174201" y="2228764"/>
                </a:lnTo>
                <a:cubicBezTo>
                  <a:pt x="177345" y="2221109"/>
                  <a:pt x="195223" y="2193427"/>
                  <a:pt x="191343" y="2186356"/>
                </a:cubicBezTo>
                <a:cubicBezTo>
                  <a:pt x="178219" y="2152642"/>
                  <a:pt x="168572" y="2171498"/>
                  <a:pt x="164067" y="2142065"/>
                </a:cubicBezTo>
                <a:cubicBezTo>
                  <a:pt x="160133" y="2108680"/>
                  <a:pt x="159859" y="2130285"/>
                  <a:pt x="146664" y="2089229"/>
                </a:cubicBezTo>
                <a:cubicBezTo>
                  <a:pt x="150478" y="2084435"/>
                  <a:pt x="154800" y="2063293"/>
                  <a:pt x="152113" y="2054485"/>
                </a:cubicBezTo>
                <a:cubicBezTo>
                  <a:pt x="150513" y="2038242"/>
                  <a:pt x="152449" y="2036605"/>
                  <a:pt x="144880" y="2020593"/>
                </a:cubicBezTo>
                <a:cubicBezTo>
                  <a:pt x="150732" y="2023165"/>
                  <a:pt x="151291" y="1972155"/>
                  <a:pt x="157720" y="1979286"/>
                </a:cubicBezTo>
                <a:cubicBezTo>
                  <a:pt x="162030" y="1968351"/>
                  <a:pt x="153186" y="1963668"/>
                  <a:pt x="156833" y="1952854"/>
                </a:cubicBezTo>
                <a:cubicBezTo>
                  <a:pt x="156957" y="1940918"/>
                  <a:pt x="151341" y="1960059"/>
                  <a:pt x="149917" y="1946946"/>
                </a:cubicBezTo>
                <a:lnTo>
                  <a:pt x="153743" y="1875565"/>
                </a:lnTo>
                <a:cubicBezTo>
                  <a:pt x="149772" y="1866223"/>
                  <a:pt x="150846" y="1858473"/>
                  <a:pt x="153507" y="1850807"/>
                </a:cubicBezTo>
                <a:cubicBezTo>
                  <a:pt x="151112" y="1828667"/>
                  <a:pt x="173586" y="1811973"/>
                  <a:pt x="173799" y="1786925"/>
                </a:cubicBezTo>
                <a:cubicBezTo>
                  <a:pt x="168188" y="1760165"/>
                  <a:pt x="157236" y="1742030"/>
                  <a:pt x="157426" y="1715265"/>
                </a:cubicBezTo>
                <a:cubicBezTo>
                  <a:pt x="147202" y="1689354"/>
                  <a:pt x="168916" y="1697216"/>
                  <a:pt x="167109" y="1674793"/>
                </a:cubicBezTo>
                <a:cubicBezTo>
                  <a:pt x="157138" y="1638671"/>
                  <a:pt x="174193" y="1675326"/>
                  <a:pt x="168434" y="1619050"/>
                </a:cubicBezTo>
                <a:cubicBezTo>
                  <a:pt x="166922" y="1615926"/>
                  <a:pt x="156527" y="1609033"/>
                  <a:pt x="158412" y="1609679"/>
                </a:cubicBezTo>
                <a:cubicBezTo>
                  <a:pt x="157079" y="1597353"/>
                  <a:pt x="177090" y="1561235"/>
                  <a:pt x="173964" y="1543700"/>
                </a:cubicBezTo>
                <a:cubicBezTo>
                  <a:pt x="177333" y="1508983"/>
                  <a:pt x="167634" y="1492719"/>
                  <a:pt x="167811" y="1467670"/>
                </a:cubicBezTo>
                <a:cubicBezTo>
                  <a:pt x="172477" y="1438484"/>
                  <a:pt x="177359" y="1421247"/>
                  <a:pt x="188428" y="1369969"/>
                </a:cubicBezTo>
                <a:lnTo>
                  <a:pt x="217496" y="1196801"/>
                </a:lnTo>
                <a:cubicBezTo>
                  <a:pt x="245293" y="1130831"/>
                  <a:pt x="218387" y="1051919"/>
                  <a:pt x="216976" y="1013447"/>
                </a:cubicBezTo>
                <a:cubicBezTo>
                  <a:pt x="205168" y="998657"/>
                  <a:pt x="215132" y="984657"/>
                  <a:pt x="209028" y="965967"/>
                </a:cubicBezTo>
                <a:cubicBezTo>
                  <a:pt x="202413" y="923668"/>
                  <a:pt x="186505" y="882644"/>
                  <a:pt x="188665" y="826635"/>
                </a:cubicBezTo>
                <a:cubicBezTo>
                  <a:pt x="154241" y="805031"/>
                  <a:pt x="166790" y="738356"/>
                  <a:pt x="143158" y="687408"/>
                </a:cubicBezTo>
                <a:cubicBezTo>
                  <a:pt x="136288" y="657129"/>
                  <a:pt x="147156" y="607330"/>
                  <a:pt x="128870" y="598473"/>
                </a:cubicBezTo>
                <a:cubicBezTo>
                  <a:pt x="137949" y="583359"/>
                  <a:pt x="119601" y="571975"/>
                  <a:pt x="116513" y="556793"/>
                </a:cubicBezTo>
                <a:cubicBezTo>
                  <a:pt x="121944" y="543862"/>
                  <a:pt x="115534" y="538383"/>
                  <a:pt x="113103" y="527393"/>
                </a:cubicBezTo>
                <a:cubicBezTo>
                  <a:pt x="116712" y="521931"/>
                  <a:pt x="115528" y="512540"/>
                  <a:pt x="110358" y="509836"/>
                </a:cubicBezTo>
                <a:cubicBezTo>
                  <a:pt x="99665" y="515528"/>
                  <a:pt x="101869" y="482263"/>
                  <a:pt x="93922" y="480624"/>
                </a:cubicBezTo>
                <a:cubicBezTo>
                  <a:pt x="90364" y="461815"/>
                  <a:pt x="91658" y="378414"/>
                  <a:pt x="77901" y="365726"/>
                </a:cubicBezTo>
                <a:cubicBezTo>
                  <a:pt x="68104" y="327965"/>
                  <a:pt x="82000" y="270503"/>
                  <a:pt x="79978" y="254235"/>
                </a:cubicBezTo>
                <a:cubicBezTo>
                  <a:pt x="100822" y="235742"/>
                  <a:pt x="33401" y="163109"/>
                  <a:pt x="25016" y="94011"/>
                </a:cubicBezTo>
                <a:cubicBezTo>
                  <a:pt x="26229" y="84459"/>
                  <a:pt x="25686" y="79476"/>
                  <a:pt x="20299" y="77502"/>
                </a:cubicBezTo>
                <a:cubicBezTo>
                  <a:pt x="17891" y="68655"/>
                  <a:pt x="14563" y="55480"/>
                  <a:pt x="10477" y="39898"/>
                </a:cubicBezTo>
                <a:lnTo>
                  <a:pt x="0" y="1915"/>
                </a:lnTo>
                <a:close/>
              </a:path>
            </a:pathLst>
          </a:custGeom>
        </p:spPr>
      </p:pic>
      <p:pic>
        <p:nvPicPr>
          <p:cNvPr id="28" name="Image 27" descr="Une image contenant texte, véhicule, roue, pneu&#10;&#10;Le contenu généré par l’IA peut être incorrect.">
            <a:extLst>
              <a:ext uri="{FF2B5EF4-FFF2-40B4-BE49-F238E27FC236}">
                <a16:creationId xmlns:a16="http://schemas.microsoft.com/office/drawing/2014/main" id="{EDC60EE4-A2B5-E351-E62A-5CB6591AA2CD}"/>
              </a:ext>
            </a:extLst>
          </p:cNvPr>
          <p:cNvPicPr>
            <a:picLocks noChangeAspect="1"/>
          </p:cNvPicPr>
          <p:nvPr/>
        </p:nvPicPr>
        <p:blipFill>
          <a:blip r:embed="rId3"/>
          <a:srcRect t="30191" r="3" b="3"/>
          <a:stretch>
            <a:fillRect/>
          </a:stretch>
        </p:blipFill>
        <p:spPr>
          <a:xfrm>
            <a:off x="6521623" y="2286000"/>
            <a:ext cx="2622377" cy="2286000"/>
          </a:xfrm>
          <a:custGeom>
            <a:avLst/>
            <a:gdLst/>
            <a:ahLst/>
            <a:cxnLst/>
            <a:rect l="l" t="t" r="r" b="b"/>
            <a:pathLst>
              <a:path w="3496503" h="2286000">
                <a:moveTo>
                  <a:pt x="234334" y="0"/>
                </a:moveTo>
                <a:lnTo>
                  <a:pt x="3496503" y="0"/>
                </a:lnTo>
                <a:lnTo>
                  <a:pt x="3496503" y="2286000"/>
                </a:lnTo>
                <a:lnTo>
                  <a:pt x="3613" y="2286000"/>
                </a:lnTo>
                <a:lnTo>
                  <a:pt x="4396" y="2270265"/>
                </a:lnTo>
                <a:cubicBezTo>
                  <a:pt x="4106" y="2264862"/>
                  <a:pt x="2924" y="2261078"/>
                  <a:pt x="0" y="2260767"/>
                </a:cubicBezTo>
                <a:lnTo>
                  <a:pt x="6766" y="2236182"/>
                </a:lnTo>
                <a:lnTo>
                  <a:pt x="20683" y="2223768"/>
                </a:lnTo>
                <a:cubicBezTo>
                  <a:pt x="21224" y="2219117"/>
                  <a:pt x="9918" y="2214114"/>
                  <a:pt x="9373" y="2208586"/>
                </a:cubicBezTo>
                <a:cubicBezTo>
                  <a:pt x="4738" y="2194984"/>
                  <a:pt x="10418" y="2173804"/>
                  <a:pt x="10075" y="2154649"/>
                </a:cubicBezTo>
                <a:lnTo>
                  <a:pt x="16259" y="2145853"/>
                </a:lnTo>
                <a:lnTo>
                  <a:pt x="11033" y="2117141"/>
                </a:lnTo>
                <a:lnTo>
                  <a:pt x="11986" y="2053936"/>
                </a:lnTo>
                <a:lnTo>
                  <a:pt x="10583" y="2045434"/>
                </a:lnTo>
                <a:cubicBezTo>
                  <a:pt x="11282" y="2042276"/>
                  <a:pt x="181" y="2038711"/>
                  <a:pt x="937" y="2034990"/>
                </a:cubicBezTo>
                <a:lnTo>
                  <a:pt x="15114" y="2023110"/>
                </a:lnTo>
                <a:cubicBezTo>
                  <a:pt x="15743" y="2013526"/>
                  <a:pt x="19078" y="1985878"/>
                  <a:pt x="19941" y="1977488"/>
                </a:cubicBezTo>
                <a:cubicBezTo>
                  <a:pt x="20060" y="1975917"/>
                  <a:pt x="20179" y="1974346"/>
                  <a:pt x="20296" y="1972774"/>
                </a:cubicBezTo>
                <a:lnTo>
                  <a:pt x="31316" y="1942643"/>
                </a:lnTo>
                <a:cubicBezTo>
                  <a:pt x="37425" y="1919203"/>
                  <a:pt x="50453" y="1862289"/>
                  <a:pt x="56947" y="1832134"/>
                </a:cubicBezTo>
                <a:cubicBezTo>
                  <a:pt x="52894" y="1805090"/>
                  <a:pt x="69291" y="1783336"/>
                  <a:pt x="66473" y="1761713"/>
                </a:cubicBezTo>
                <a:cubicBezTo>
                  <a:pt x="70558" y="1734434"/>
                  <a:pt x="77296" y="1712419"/>
                  <a:pt x="81460" y="1694779"/>
                </a:cubicBezTo>
                <a:cubicBezTo>
                  <a:pt x="83201" y="1691851"/>
                  <a:pt x="90092" y="1659258"/>
                  <a:pt x="91453" y="1655871"/>
                </a:cubicBezTo>
                <a:cubicBezTo>
                  <a:pt x="95191" y="1636504"/>
                  <a:pt x="95447" y="1644218"/>
                  <a:pt x="101271" y="1611464"/>
                </a:cubicBezTo>
                <a:cubicBezTo>
                  <a:pt x="107232" y="1583980"/>
                  <a:pt x="109653" y="1555768"/>
                  <a:pt x="115918" y="1525131"/>
                </a:cubicBezTo>
                <a:cubicBezTo>
                  <a:pt x="124353" y="1492600"/>
                  <a:pt x="122211" y="1473342"/>
                  <a:pt x="125775" y="1460539"/>
                </a:cubicBezTo>
                <a:cubicBezTo>
                  <a:pt x="136106" y="1433637"/>
                  <a:pt x="127852" y="1425291"/>
                  <a:pt x="126873" y="1384274"/>
                </a:cubicBezTo>
                <a:cubicBezTo>
                  <a:pt x="133737" y="1352753"/>
                  <a:pt x="131247" y="1319027"/>
                  <a:pt x="144248" y="1294980"/>
                </a:cubicBezTo>
                <a:cubicBezTo>
                  <a:pt x="143106" y="1291836"/>
                  <a:pt x="142383" y="1288469"/>
                  <a:pt x="141961" y="1284960"/>
                </a:cubicBezTo>
                <a:cubicBezTo>
                  <a:pt x="141807" y="1281537"/>
                  <a:pt x="141652" y="1278114"/>
                  <a:pt x="141497" y="1274692"/>
                </a:cubicBezTo>
                <a:lnTo>
                  <a:pt x="142074" y="1273742"/>
                </a:lnTo>
                <a:cubicBezTo>
                  <a:pt x="142731" y="1263061"/>
                  <a:pt x="144799" y="1221141"/>
                  <a:pt x="145443" y="1210604"/>
                </a:cubicBezTo>
                <a:lnTo>
                  <a:pt x="145939" y="1210516"/>
                </a:lnTo>
                <a:cubicBezTo>
                  <a:pt x="147057" y="1207748"/>
                  <a:pt x="148708" y="1200510"/>
                  <a:pt x="152146" y="1193997"/>
                </a:cubicBezTo>
                <a:cubicBezTo>
                  <a:pt x="155856" y="1183479"/>
                  <a:pt x="164871" y="1159395"/>
                  <a:pt x="168198" y="1147411"/>
                </a:cubicBezTo>
                <a:lnTo>
                  <a:pt x="183535" y="1125901"/>
                </a:lnTo>
                <a:lnTo>
                  <a:pt x="179302" y="1105015"/>
                </a:lnTo>
                <a:cubicBezTo>
                  <a:pt x="177427" y="1088995"/>
                  <a:pt x="183476" y="1087934"/>
                  <a:pt x="188150" y="1068360"/>
                </a:cubicBezTo>
                <a:cubicBezTo>
                  <a:pt x="185665" y="1058736"/>
                  <a:pt x="176420" y="1052359"/>
                  <a:pt x="180132" y="1046638"/>
                </a:cubicBezTo>
                <a:cubicBezTo>
                  <a:pt x="181056" y="1026408"/>
                  <a:pt x="198829" y="1009747"/>
                  <a:pt x="202718" y="987934"/>
                </a:cubicBezTo>
                <a:cubicBezTo>
                  <a:pt x="201197" y="962487"/>
                  <a:pt x="211172" y="952942"/>
                  <a:pt x="215291" y="929621"/>
                </a:cubicBezTo>
                <a:cubicBezTo>
                  <a:pt x="209930" y="906521"/>
                  <a:pt x="224528" y="915000"/>
                  <a:pt x="229290" y="903908"/>
                </a:cubicBezTo>
                <a:lnTo>
                  <a:pt x="230029" y="900578"/>
                </a:lnTo>
                <a:lnTo>
                  <a:pt x="228646" y="854063"/>
                </a:lnTo>
                <a:cubicBezTo>
                  <a:pt x="234851" y="848408"/>
                  <a:pt x="228954" y="820026"/>
                  <a:pt x="240038" y="824287"/>
                </a:cubicBezTo>
                <a:cubicBezTo>
                  <a:pt x="242249" y="809308"/>
                  <a:pt x="241673" y="775478"/>
                  <a:pt x="241912" y="764190"/>
                </a:cubicBezTo>
                <a:cubicBezTo>
                  <a:pt x="241766" y="761646"/>
                  <a:pt x="241619" y="759103"/>
                  <a:pt x="241473" y="756558"/>
                </a:cubicBezTo>
                <a:lnTo>
                  <a:pt x="240145" y="754270"/>
                </a:lnTo>
                <a:cubicBezTo>
                  <a:pt x="239378" y="751871"/>
                  <a:pt x="239144" y="748528"/>
                  <a:pt x="240106" y="743071"/>
                </a:cubicBezTo>
                <a:lnTo>
                  <a:pt x="240556" y="741834"/>
                </a:lnTo>
                <a:cubicBezTo>
                  <a:pt x="239764" y="738704"/>
                  <a:pt x="237828" y="696921"/>
                  <a:pt x="237972" y="678244"/>
                </a:cubicBezTo>
                <a:cubicBezTo>
                  <a:pt x="247782" y="647903"/>
                  <a:pt x="227131" y="663568"/>
                  <a:pt x="229993" y="629773"/>
                </a:cubicBezTo>
                <a:cubicBezTo>
                  <a:pt x="229544" y="591552"/>
                  <a:pt x="239252" y="564992"/>
                  <a:pt x="239462" y="539841"/>
                </a:cubicBezTo>
                <a:cubicBezTo>
                  <a:pt x="238623" y="528031"/>
                  <a:pt x="238173" y="441859"/>
                  <a:pt x="242683" y="448956"/>
                </a:cubicBezTo>
                <a:cubicBezTo>
                  <a:pt x="243255" y="418452"/>
                  <a:pt x="244219" y="373783"/>
                  <a:pt x="242896" y="356821"/>
                </a:cubicBezTo>
                <a:cubicBezTo>
                  <a:pt x="242719" y="353610"/>
                  <a:pt x="234923" y="350399"/>
                  <a:pt x="234747" y="347187"/>
                </a:cubicBezTo>
                <a:cubicBezTo>
                  <a:pt x="244704" y="325468"/>
                  <a:pt x="242593" y="337207"/>
                  <a:pt x="243310" y="314607"/>
                </a:cubicBezTo>
                <a:cubicBezTo>
                  <a:pt x="241669" y="297647"/>
                  <a:pt x="250872" y="309332"/>
                  <a:pt x="249229" y="292372"/>
                </a:cubicBezTo>
                <a:cubicBezTo>
                  <a:pt x="220320" y="258295"/>
                  <a:pt x="245189" y="235217"/>
                  <a:pt x="233505" y="189449"/>
                </a:cubicBezTo>
                <a:lnTo>
                  <a:pt x="232734" y="119205"/>
                </a:lnTo>
                <a:cubicBezTo>
                  <a:pt x="232883" y="113125"/>
                  <a:pt x="230979" y="106701"/>
                  <a:pt x="234365" y="102821"/>
                </a:cubicBezTo>
                <a:cubicBezTo>
                  <a:pt x="235226" y="89557"/>
                  <a:pt x="237218" y="59178"/>
                  <a:pt x="237903" y="39622"/>
                </a:cubicBezTo>
                <a:cubicBezTo>
                  <a:pt x="237508" y="29839"/>
                  <a:pt x="236214" y="16537"/>
                  <a:pt x="234680" y="2881"/>
                </a:cubicBezTo>
                <a:close/>
              </a:path>
            </a:pathLst>
          </a:custGeom>
        </p:spPr>
      </p:pic>
      <p:pic>
        <p:nvPicPr>
          <p:cNvPr id="20" name="Image 19" descr="Une image contenant gris, canapé, tissu&#10;&#10;Le contenu généré par l’IA peut être incorrect.">
            <a:extLst>
              <a:ext uri="{FF2B5EF4-FFF2-40B4-BE49-F238E27FC236}">
                <a16:creationId xmlns:a16="http://schemas.microsoft.com/office/drawing/2014/main" id="{41216F88-B9F5-B044-5067-551B5790C921}"/>
              </a:ext>
            </a:extLst>
          </p:cNvPr>
          <p:cNvPicPr>
            <a:picLocks noChangeAspect="1"/>
          </p:cNvPicPr>
          <p:nvPr/>
        </p:nvPicPr>
        <p:blipFill>
          <a:blip r:embed="rId4"/>
          <a:srcRect l="16405" r="7118" b="2"/>
          <a:stretch>
            <a:fillRect/>
          </a:stretch>
        </p:blipFill>
        <p:spPr>
          <a:xfrm>
            <a:off x="6516766" y="4572000"/>
            <a:ext cx="2627234" cy="2286000"/>
          </a:xfrm>
          <a:custGeom>
            <a:avLst/>
            <a:gdLst/>
            <a:ahLst/>
            <a:cxnLst/>
            <a:rect l="l" t="t" r="r" b="b"/>
            <a:pathLst>
              <a:path w="3502979" h="2286000">
                <a:moveTo>
                  <a:pt x="10089" y="0"/>
                </a:moveTo>
                <a:lnTo>
                  <a:pt x="3502979" y="0"/>
                </a:lnTo>
                <a:lnTo>
                  <a:pt x="3502979" y="2286000"/>
                </a:lnTo>
                <a:lnTo>
                  <a:pt x="154969" y="2286000"/>
                </a:lnTo>
                <a:lnTo>
                  <a:pt x="154933" y="2285999"/>
                </a:lnTo>
                <a:cubicBezTo>
                  <a:pt x="154939" y="2285919"/>
                  <a:pt x="154948" y="2285839"/>
                  <a:pt x="154956" y="2285759"/>
                </a:cubicBezTo>
                <a:lnTo>
                  <a:pt x="157817" y="2280128"/>
                </a:lnTo>
                <a:lnTo>
                  <a:pt x="152413" y="2258335"/>
                </a:lnTo>
                <a:cubicBezTo>
                  <a:pt x="150528" y="2247599"/>
                  <a:pt x="149279" y="2236301"/>
                  <a:pt x="148708" y="2224706"/>
                </a:cubicBezTo>
                <a:cubicBezTo>
                  <a:pt x="152516" y="2222105"/>
                  <a:pt x="147106" y="2213005"/>
                  <a:pt x="146036" y="2208724"/>
                </a:cubicBezTo>
                <a:cubicBezTo>
                  <a:pt x="148522" y="2208679"/>
                  <a:pt x="149715" y="2199194"/>
                  <a:pt x="147657" y="2195828"/>
                </a:cubicBezTo>
                <a:cubicBezTo>
                  <a:pt x="138768" y="2125090"/>
                  <a:pt x="161998" y="2164893"/>
                  <a:pt x="148068" y="2122444"/>
                </a:cubicBezTo>
                <a:cubicBezTo>
                  <a:pt x="147343" y="2115342"/>
                  <a:pt x="148590" y="2110013"/>
                  <a:pt x="150648" y="2105568"/>
                </a:cubicBezTo>
                <a:lnTo>
                  <a:pt x="155787" y="2097570"/>
                </a:lnTo>
                <a:lnTo>
                  <a:pt x="153954" y="2091304"/>
                </a:lnTo>
                <a:cubicBezTo>
                  <a:pt x="153810" y="2067650"/>
                  <a:pt x="159078" y="2060678"/>
                  <a:pt x="153772" y="2046915"/>
                </a:cubicBezTo>
                <a:cubicBezTo>
                  <a:pt x="164801" y="2026580"/>
                  <a:pt x="154871" y="2033427"/>
                  <a:pt x="153183" y="2017960"/>
                </a:cubicBezTo>
                <a:cubicBezTo>
                  <a:pt x="150985" y="2005758"/>
                  <a:pt x="146752" y="2028159"/>
                  <a:pt x="146128" y="2016200"/>
                </a:cubicBezTo>
                <a:cubicBezTo>
                  <a:pt x="148976" y="2003262"/>
                  <a:pt x="140132" y="2003871"/>
                  <a:pt x="143614" y="1990415"/>
                </a:cubicBezTo>
                <a:cubicBezTo>
                  <a:pt x="150276" y="1993685"/>
                  <a:pt x="142322" y="1963865"/>
                  <a:pt x="148142" y="1962939"/>
                </a:cubicBezTo>
                <a:cubicBezTo>
                  <a:pt x="139821" y="1951510"/>
                  <a:pt x="150073" y="1945769"/>
                  <a:pt x="147508" y="1930552"/>
                </a:cubicBezTo>
                <a:cubicBezTo>
                  <a:pt x="144359" y="1923385"/>
                  <a:pt x="143818" y="1918215"/>
                  <a:pt x="147206" y="1911172"/>
                </a:cubicBezTo>
                <a:cubicBezTo>
                  <a:pt x="131877" y="1878161"/>
                  <a:pt x="146519" y="1891201"/>
                  <a:pt x="140623" y="1860308"/>
                </a:cubicBezTo>
                <a:cubicBezTo>
                  <a:pt x="134425" y="1833694"/>
                  <a:pt x="130403" y="1803523"/>
                  <a:pt x="115600" y="1777782"/>
                </a:cubicBezTo>
                <a:cubicBezTo>
                  <a:pt x="111409" y="1773057"/>
                  <a:pt x="109821" y="1761456"/>
                  <a:pt x="112056" y="1751872"/>
                </a:cubicBezTo>
                <a:cubicBezTo>
                  <a:pt x="112440" y="1750225"/>
                  <a:pt x="112926" y="1748698"/>
                  <a:pt x="113499" y="1747342"/>
                </a:cubicBezTo>
                <a:cubicBezTo>
                  <a:pt x="111234" y="1725088"/>
                  <a:pt x="101120" y="1643694"/>
                  <a:pt x="98470" y="1618347"/>
                </a:cubicBezTo>
                <a:cubicBezTo>
                  <a:pt x="103856" y="1616296"/>
                  <a:pt x="94136" y="1603478"/>
                  <a:pt x="97590" y="1595269"/>
                </a:cubicBezTo>
                <a:cubicBezTo>
                  <a:pt x="100620" y="1589389"/>
                  <a:pt x="98377" y="1584128"/>
                  <a:pt x="98140" y="1577986"/>
                </a:cubicBezTo>
                <a:cubicBezTo>
                  <a:pt x="100521" y="1569894"/>
                  <a:pt x="96220" y="1543501"/>
                  <a:pt x="93133" y="1536621"/>
                </a:cubicBezTo>
                <a:cubicBezTo>
                  <a:pt x="82411" y="1520178"/>
                  <a:pt x="90374" y="1482816"/>
                  <a:pt x="82158" y="1469154"/>
                </a:cubicBezTo>
                <a:cubicBezTo>
                  <a:pt x="80954" y="1464197"/>
                  <a:pt x="80466" y="1459348"/>
                  <a:pt x="80424" y="1454586"/>
                </a:cubicBezTo>
                <a:lnTo>
                  <a:pt x="81328" y="1441264"/>
                </a:lnTo>
                <a:lnTo>
                  <a:pt x="83625" y="1437478"/>
                </a:lnTo>
                <a:cubicBezTo>
                  <a:pt x="83435" y="1434764"/>
                  <a:pt x="83246" y="1432049"/>
                  <a:pt x="83056" y="1429335"/>
                </a:cubicBezTo>
                <a:cubicBezTo>
                  <a:pt x="83172" y="1428557"/>
                  <a:pt x="83291" y="1427781"/>
                  <a:pt x="83407" y="1427003"/>
                </a:cubicBezTo>
                <a:cubicBezTo>
                  <a:pt x="84084" y="1422546"/>
                  <a:pt x="84674" y="1418148"/>
                  <a:pt x="84906" y="1413794"/>
                </a:cubicBezTo>
                <a:cubicBezTo>
                  <a:pt x="73390" y="1419520"/>
                  <a:pt x="84992" y="1377705"/>
                  <a:pt x="75678" y="1389757"/>
                </a:cubicBezTo>
                <a:cubicBezTo>
                  <a:pt x="74957" y="1366832"/>
                  <a:pt x="66282" y="1384318"/>
                  <a:pt x="74551" y="1356760"/>
                </a:cubicBezTo>
                <a:cubicBezTo>
                  <a:pt x="72160" y="1327675"/>
                  <a:pt x="66061" y="1251589"/>
                  <a:pt x="61331" y="1215246"/>
                </a:cubicBezTo>
                <a:cubicBezTo>
                  <a:pt x="48696" y="1178057"/>
                  <a:pt x="52517" y="1164292"/>
                  <a:pt x="46176" y="1138699"/>
                </a:cubicBezTo>
                <a:cubicBezTo>
                  <a:pt x="43091" y="1088911"/>
                  <a:pt x="27949" y="1091674"/>
                  <a:pt x="39077" y="1069753"/>
                </a:cubicBezTo>
                <a:cubicBezTo>
                  <a:pt x="36360" y="1036358"/>
                  <a:pt x="22533" y="1065337"/>
                  <a:pt x="27015" y="1030325"/>
                </a:cubicBezTo>
                <a:cubicBezTo>
                  <a:pt x="25199" y="1029239"/>
                  <a:pt x="7014" y="1004953"/>
                  <a:pt x="5711" y="1002694"/>
                </a:cubicBezTo>
                <a:lnTo>
                  <a:pt x="4782" y="959024"/>
                </a:lnTo>
                <a:lnTo>
                  <a:pt x="4956" y="955844"/>
                </a:lnTo>
                <a:lnTo>
                  <a:pt x="0" y="935724"/>
                </a:lnTo>
                <a:lnTo>
                  <a:pt x="396" y="935045"/>
                </a:lnTo>
                <a:cubicBezTo>
                  <a:pt x="1170" y="933065"/>
                  <a:pt x="1530" y="930734"/>
                  <a:pt x="1027" y="927619"/>
                </a:cubicBezTo>
                <a:cubicBezTo>
                  <a:pt x="2171" y="918238"/>
                  <a:pt x="7071" y="890403"/>
                  <a:pt x="7257" y="878755"/>
                </a:cubicBezTo>
                <a:cubicBezTo>
                  <a:pt x="5425" y="872157"/>
                  <a:pt x="3693" y="865113"/>
                  <a:pt x="2142" y="857732"/>
                </a:cubicBezTo>
                <a:lnTo>
                  <a:pt x="1365" y="798432"/>
                </a:lnTo>
                <a:lnTo>
                  <a:pt x="10445" y="736329"/>
                </a:lnTo>
                <a:cubicBezTo>
                  <a:pt x="10644" y="713358"/>
                  <a:pt x="14017" y="693468"/>
                  <a:pt x="11638" y="674025"/>
                </a:cubicBezTo>
                <a:cubicBezTo>
                  <a:pt x="14263" y="666128"/>
                  <a:pt x="7702" y="658684"/>
                  <a:pt x="3774" y="651467"/>
                </a:cubicBezTo>
                <a:cubicBezTo>
                  <a:pt x="5085" y="630031"/>
                  <a:pt x="18313" y="624842"/>
                  <a:pt x="13938" y="611257"/>
                </a:cubicBezTo>
                <a:cubicBezTo>
                  <a:pt x="23010" y="599213"/>
                  <a:pt x="19548" y="598502"/>
                  <a:pt x="16950" y="592841"/>
                </a:cubicBezTo>
                <a:cubicBezTo>
                  <a:pt x="16888" y="592573"/>
                  <a:pt x="16826" y="592303"/>
                  <a:pt x="16764" y="592034"/>
                </a:cubicBezTo>
                <a:lnTo>
                  <a:pt x="18062" y="590387"/>
                </a:lnTo>
                <a:lnTo>
                  <a:pt x="18662" y="586980"/>
                </a:lnTo>
                <a:cubicBezTo>
                  <a:pt x="18533" y="583880"/>
                  <a:pt x="18403" y="580781"/>
                  <a:pt x="18274" y="577681"/>
                </a:cubicBezTo>
                <a:cubicBezTo>
                  <a:pt x="18115" y="576515"/>
                  <a:pt x="17955" y="575348"/>
                  <a:pt x="17796" y="574183"/>
                </a:cubicBezTo>
                <a:cubicBezTo>
                  <a:pt x="17589" y="571773"/>
                  <a:pt x="17612" y="570172"/>
                  <a:pt x="17805" y="569065"/>
                </a:cubicBezTo>
                <a:lnTo>
                  <a:pt x="17912" y="568936"/>
                </a:lnTo>
                <a:cubicBezTo>
                  <a:pt x="17845" y="567338"/>
                  <a:pt x="29209" y="573362"/>
                  <a:pt x="29143" y="571763"/>
                </a:cubicBezTo>
                <a:cubicBezTo>
                  <a:pt x="28562" y="563674"/>
                  <a:pt x="16337" y="548181"/>
                  <a:pt x="15392" y="540689"/>
                </a:cubicBezTo>
                <a:cubicBezTo>
                  <a:pt x="21346" y="534352"/>
                  <a:pt x="14313" y="506665"/>
                  <a:pt x="25536" y="509696"/>
                </a:cubicBezTo>
                <a:cubicBezTo>
                  <a:pt x="24595" y="499588"/>
                  <a:pt x="19934" y="493475"/>
                  <a:pt x="27295" y="496878"/>
                </a:cubicBezTo>
                <a:cubicBezTo>
                  <a:pt x="27196" y="493551"/>
                  <a:pt x="27823" y="491500"/>
                  <a:pt x="28803" y="490032"/>
                </a:cubicBezTo>
                <a:lnTo>
                  <a:pt x="29265" y="489607"/>
                </a:lnTo>
                <a:cubicBezTo>
                  <a:pt x="28500" y="481587"/>
                  <a:pt x="25372" y="452075"/>
                  <a:pt x="24211" y="441905"/>
                </a:cubicBezTo>
                <a:cubicBezTo>
                  <a:pt x="23574" y="437467"/>
                  <a:pt x="22937" y="433030"/>
                  <a:pt x="22300" y="428592"/>
                </a:cubicBezTo>
                <a:lnTo>
                  <a:pt x="22699" y="427306"/>
                </a:lnTo>
                <a:lnTo>
                  <a:pt x="28219" y="418090"/>
                </a:lnTo>
                <a:cubicBezTo>
                  <a:pt x="27250" y="415121"/>
                  <a:pt x="18397" y="412494"/>
                  <a:pt x="16799" y="410365"/>
                </a:cubicBezTo>
                <a:cubicBezTo>
                  <a:pt x="25342" y="378983"/>
                  <a:pt x="17525" y="349373"/>
                  <a:pt x="19002" y="315310"/>
                </a:cubicBezTo>
                <a:cubicBezTo>
                  <a:pt x="15978" y="276813"/>
                  <a:pt x="16726" y="257569"/>
                  <a:pt x="14356" y="235298"/>
                </a:cubicBezTo>
                <a:cubicBezTo>
                  <a:pt x="14223" y="231626"/>
                  <a:pt x="13137" y="201873"/>
                  <a:pt x="17876" y="207989"/>
                </a:cubicBezTo>
                <a:cubicBezTo>
                  <a:pt x="17051" y="174826"/>
                  <a:pt x="20805" y="126304"/>
                  <a:pt x="19885" y="92237"/>
                </a:cubicBezTo>
                <a:cubicBezTo>
                  <a:pt x="31141" y="70340"/>
                  <a:pt x="10251" y="49317"/>
                  <a:pt x="12357" y="26606"/>
                </a:cubicBezTo>
                <a:cubicBezTo>
                  <a:pt x="7176" y="29713"/>
                  <a:pt x="8629" y="17064"/>
                  <a:pt x="9916" y="3483"/>
                </a:cubicBezTo>
                <a:close/>
              </a:path>
            </a:pathLst>
          </a:custGeom>
        </p:spPr>
      </p:pic>
    </p:spTree>
    <p:extLst>
      <p:ext uri="{BB962C8B-B14F-4D97-AF65-F5344CB8AC3E}">
        <p14:creationId xmlns:p14="http://schemas.microsoft.com/office/powerpoint/2010/main" val="105350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E698F7DB-50DA-4359-AB57-E3DA492A0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2"/>
            <a:ext cx="9141714" cy="6857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40B2599-8958-480A-B5BB-A76A74D70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264188F-F153-8F10-9801-2B4678AF858A}"/>
              </a:ext>
            </a:extLst>
          </p:cNvPr>
          <p:cNvSpPr>
            <a:spLocks noGrp="1"/>
          </p:cNvSpPr>
          <p:nvPr>
            <p:ph type="title"/>
          </p:nvPr>
        </p:nvSpPr>
        <p:spPr>
          <a:xfrm>
            <a:off x="852777" y="609600"/>
            <a:ext cx="4987728" cy="1330518"/>
          </a:xfrm>
        </p:spPr>
        <p:txBody>
          <a:bodyPr vert="horz" lIns="91440" tIns="45720" rIns="91440" bIns="45720" rtlCol="0" anchor="ctr">
            <a:normAutofit/>
          </a:bodyPr>
          <a:lstStyle/>
          <a:p>
            <a:pPr algn="l" defTabSz="914400">
              <a:lnSpc>
                <a:spcPct val="90000"/>
              </a:lnSpc>
              <a:spcAft>
                <a:spcPts val="600"/>
              </a:spcAft>
            </a:pPr>
            <a:br>
              <a:rPr lang="en-US" sz="2800" kern="1200" dirty="0">
                <a:solidFill>
                  <a:schemeClr val="tx1"/>
                </a:solidFill>
                <a:latin typeface="+mj-lt"/>
                <a:ea typeface="+mj-ea"/>
                <a:cs typeface="+mj-cs"/>
              </a:rPr>
            </a:br>
            <a:r>
              <a:rPr lang="en-US" sz="2800" b="1" kern="1200">
                <a:solidFill>
                  <a:schemeClr val="tx1"/>
                </a:solidFill>
                <a:latin typeface="+mj-lt"/>
                <a:ea typeface="+mj-ea"/>
                <a:cs typeface="+mj-cs"/>
              </a:rPr>
              <a:t>Michel Leblanc, peintre et comédien</a:t>
            </a:r>
          </a:p>
        </p:txBody>
      </p:sp>
      <p:sp>
        <p:nvSpPr>
          <p:cNvPr id="4" name="ZoneTexte 3">
            <a:extLst>
              <a:ext uri="{FF2B5EF4-FFF2-40B4-BE49-F238E27FC236}">
                <a16:creationId xmlns:a16="http://schemas.microsoft.com/office/drawing/2014/main" id="{3FE35CD4-8583-E866-F47B-896AADDE44C5}"/>
              </a:ext>
            </a:extLst>
          </p:cNvPr>
          <p:cNvSpPr txBox="1"/>
          <p:nvPr/>
        </p:nvSpPr>
        <p:spPr>
          <a:xfrm>
            <a:off x="852778" y="2193779"/>
            <a:ext cx="4987727" cy="3908909"/>
          </a:xfrm>
          <a:prstGeom prst="rect">
            <a:avLst/>
          </a:prstGeom>
        </p:spPr>
        <p:txBody>
          <a:bodyPr vert="horz" lIns="91440" tIns="45720" rIns="91440" bIns="45720" rtlCol="0">
            <a:normAutofit/>
          </a:bodyPr>
          <a:lstStyle/>
          <a:p>
            <a:pPr indent="-228600" algn="just" defTabSz="914400">
              <a:lnSpc>
                <a:spcPct val="90000"/>
              </a:lnSpc>
              <a:spcAft>
                <a:spcPts val="600"/>
              </a:spcAft>
              <a:buFont typeface="Arial" panose="020B0604020202020204" pitchFamily="34" charset="0"/>
              <a:buChar char="•"/>
            </a:pPr>
            <a:endParaRPr lang="en-US" sz="1200" dirty="0">
              <a:effectLst/>
            </a:endParaRPr>
          </a:p>
          <a:p>
            <a:pPr indent="-228600" algn="just" defTabSz="914400">
              <a:lnSpc>
                <a:spcPct val="90000"/>
              </a:lnSpc>
              <a:spcAft>
                <a:spcPts val="600"/>
              </a:spcAft>
              <a:buFont typeface="Arial" panose="020B0604020202020204" pitchFamily="34" charset="0"/>
              <a:buChar char="•"/>
            </a:pPr>
            <a:r>
              <a:rPr lang="en-US" sz="1200" b="1" i="0" dirty="0">
                <a:effectLst/>
              </a:rPr>
              <a:t>Il a </a:t>
            </a:r>
            <a:r>
              <a:rPr lang="en-US" sz="1200" b="1" i="0" dirty="0" err="1">
                <a:effectLst/>
              </a:rPr>
              <a:t>participé</a:t>
            </a:r>
            <a:r>
              <a:rPr lang="en-US" sz="1200" b="1" i="0" dirty="0">
                <a:effectLst/>
              </a:rPr>
              <a:t> à des vernissages </a:t>
            </a:r>
            <a:r>
              <a:rPr lang="en-US" sz="1200" b="1" i="0" dirty="0" err="1">
                <a:effectLst/>
              </a:rPr>
              <a:t>artistiques</a:t>
            </a:r>
            <a:r>
              <a:rPr lang="en-US" sz="1200" b="1" i="0" dirty="0">
                <a:effectLst/>
              </a:rPr>
              <a:t> </a:t>
            </a:r>
            <a:r>
              <a:rPr lang="en-US" sz="1200" b="1" i="0" dirty="0" err="1">
                <a:effectLst/>
              </a:rPr>
              <a:t>internationaux</a:t>
            </a:r>
            <a:r>
              <a:rPr lang="en-US" sz="1200" b="1" i="0" dirty="0">
                <a:effectLst/>
              </a:rPr>
              <a:t> avec </a:t>
            </a:r>
            <a:r>
              <a:rPr lang="en-US" sz="1200" b="1" i="0" dirty="0" err="1">
                <a:effectLst/>
              </a:rPr>
              <a:t>Mme</a:t>
            </a:r>
            <a:r>
              <a:rPr lang="en-US" sz="1200" b="1" i="0" dirty="0">
                <a:effectLst/>
              </a:rPr>
              <a:t> Jean Kennedy Smith, </a:t>
            </a:r>
            <a:r>
              <a:rPr lang="en-US" sz="1200" b="1" i="0" dirty="0" err="1">
                <a:effectLst/>
              </a:rPr>
              <a:t>membre</a:t>
            </a:r>
            <a:r>
              <a:rPr lang="en-US" sz="1200" b="1" i="0" dirty="0">
                <a:effectLst/>
              </a:rPr>
              <a:t> de la célèbre </a:t>
            </a:r>
            <a:r>
              <a:rPr lang="en-US" sz="1200" b="1" i="0" dirty="0" err="1">
                <a:effectLst/>
              </a:rPr>
              <a:t>famille</a:t>
            </a:r>
            <a:r>
              <a:rPr lang="en-US" sz="1200" b="1" i="0" dirty="0">
                <a:effectLst/>
              </a:rPr>
              <a:t> Kennedy, la plus jeune </a:t>
            </a:r>
            <a:r>
              <a:rPr lang="en-US" sz="1200" b="1" i="0" dirty="0" err="1">
                <a:effectLst/>
              </a:rPr>
              <a:t>sœur</a:t>
            </a:r>
            <a:r>
              <a:rPr lang="en-US" sz="1200" b="1" i="0" dirty="0">
                <a:effectLst/>
              </a:rPr>
              <a:t> du </a:t>
            </a:r>
            <a:r>
              <a:rPr lang="en-US" sz="1200" b="1" i="0" dirty="0" err="1">
                <a:effectLst/>
              </a:rPr>
              <a:t>président</a:t>
            </a:r>
            <a:r>
              <a:rPr lang="en-US" sz="1200" b="1" i="0" dirty="0">
                <a:effectLst/>
              </a:rPr>
              <a:t> John F. Kennedy et </a:t>
            </a:r>
            <a:r>
              <a:rPr lang="en-US" sz="1200" b="1" i="0" dirty="0" err="1">
                <a:effectLst/>
              </a:rPr>
              <a:t>fondatrice</a:t>
            </a:r>
            <a:r>
              <a:rPr lang="en-US" sz="1200" b="1" i="0" dirty="0">
                <a:effectLst/>
              </a:rPr>
              <a:t> de VSA International. Il a exposé à Montréal, Paris, </a:t>
            </a:r>
            <a:r>
              <a:rPr lang="en-US" sz="1200" b="1" i="0" dirty="0" err="1">
                <a:effectLst/>
              </a:rPr>
              <a:t>Londres</a:t>
            </a:r>
            <a:r>
              <a:rPr lang="en-US" sz="1200" b="1" i="0" dirty="0">
                <a:effectLst/>
              </a:rPr>
              <a:t>, Italie et en </a:t>
            </a:r>
            <a:r>
              <a:rPr lang="en-US" sz="1200" b="1" i="0" dirty="0" err="1">
                <a:effectLst/>
              </a:rPr>
              <a:t>Californie</a:t>
            </a:r>
            <a:r>
              <a:rPr lang="en-US" sz="1200" b="1" i="0" dirty="0">
                <a:effectLst/>
              </a:rPr>
              <a:t>.</a:t>
            </a:r>
          </a:p>
          <a:p>
            <a:pPr indent="-228600" algn="just" defTabSz="914400">
              <a:lnSpc>
                <a:spcPct val="90000"/>
              </a:lnSpc>
              <a:spcAft>
                <a:spcPts val="600"/>
              </a:spcAft>
              <a:buFont typeface="Arial" panose="020B0604020202020204" pitchFamily="34" charset="0"/>
              <a:buChar char="•"/>
            </a:pPr>
            <a:endParaRPr lang="en-US" sz="1200" dirty="0">
              <a:effectLst/>
            </a:endParaRPr>
          </a:p>
          <a:p>
            <a:pPr indent="-228600" algn="just" defTabSz="914400">
              <a:lnSpc>
                <a:spcPct val="90000"/>
              </a:lnSpc>
              <a:spcAft>
                <a:spcPts val="600"/>
              </a:spcAft>
              <a:buFont typeface="Arial" panose="020B0604020202020204" pitchFamily="34" charset="0"/>
              <a:buChar char="•"/>
            </a:pPr>
            <a:r>
              <a:rPr lang="en-US" sz="1200" b="1" i="0" dirty="0">
                <a:effectLst/>
              </a:rPr>
              <a:t>Il passe </a:t>
            </a:r>
            <a:r>
              <a:rPr lang="en-US" sz="1200" b="1" i="0" dirty="0" err="1">
                <a:effectLst/>
              </a:rPr>
              <a:t>maintenant</a:t>
            </a:r>
            <a:r>
              <a:rPr lang="en-US" sz="1200" b="1" i="0" dirty="0">
                <a:effectLst/>
              </a:rPr>
              <a:t> le plus </a:t>
            </a:r>
            <a:r>
              <a:rPr lang="en-US" sz="1200" b="1" i="0" dirty="0" err="1">
                <a:effectLst/>
              </a:rPr>
              <a:t>clair</a:t>
            </a:r>
            <a:r>
              <a:rPr lang="en-US" sz="1200" b="1" i="0" dirty="0">
                <a:effectLst/>
              </a:rPr>
              <a:t> de son temps à </a:t>
            </a:r>
            <a:r>
              <a:rPr lang="en-US" sz="1200" b="1" i="0" dirty="0" err="1">
                <a:effectLst/>
              </a:rPr>
              <a:t>peindre</a:t>
            </a:r>
            <a:r>
              <a:rPr lang="en-US" sz="1200" b="1" i="0" dirty="0">
                <a:effectLst/>
              </a:rPr>
              <a:t>. Son goût pour la vie se </a:t>
            </a:r>
            <a:r>
              <a:rPr lang="en-US" sz="1200" b="1" i="0" dirty="0" err="1">
                <a:effectLst/>
              </a:rPr>
              <a:t>reflète</a:t>
            </a:r>
            <a:r>
              <a:rPr lang="en-US" sz="1200" b="1" i="0" dirty="0">
                <a:effectLst/>
              </a:rPr>
              <a:t> dans le travail de </a:t>
            </a:r>
            <a:r>
              <a:rPr lang="en-US" sz="1200" b="1" i="0" dirty="0" err="1">
                <a:effectLst/>
              </a:rPr>
              <a:t>spatule</a:t>
            </a:r>
            <a:r>
              <a:rPr lang="en-US" sz="1200" b="1" i="0" dirty="0">
                <a:effectLst/>
              </a:rPr>
              <a:t> </a:t>
            </a:r>
            <a:r>
              <a:rPr lang="en-US" sz="1200" b="1" i="0" dirty="0" err="1">
                <a:effectLst/>
              </a:rPr>
              <a:t>préféré</a:t>
            </a:r>
            <a:r>
              <a:rPr lang="en-US" sz="1200" b="1" i="0" dirty="0">
                <a:effectLst/>
              </a:rPr>
              <a:t> dans des couleurs explosives et des </a:t>
            </a:r>
            <a:r>
              <a:rPr lang="en-US" sz="1200" b="1" i="0" dirty="0" err="1">
                <a:effectLst/>
              </a:rPr>
              <a:t>scènes</a:t>
            </a:r>
            <a:r>
              <a:rPr lang="en-US" sz="1200" b="1" i="0" dirty="0">
                <a:effectLst/>
              </a:rPr>
              <a:t> </a:t>
            </a:r>
            <a:r>
              <a:rPr lang="en-US" sz="1200" b="1" i="0" dirty="0" err="1">
                <a:effectLst/>
              </a:rPr>
              <a:t>dynamiques</a:t>
            </a:r>
            <a:r>
              <a:rPr lang="en-US" sz="1200" b="1" i="0" dirty="0">
                <a:effectLst/>
              </a:rPr>
              <a:t> </a:t>
            </a:r>
            <a:r>
              <a:rPr lang="en-US" sz="1200" b="1" i="0" dirty="0" err="1">
                <a:effectLst/>
              </a:rPr>
              <a:t>telles</a:t>
            </a:r>
            <a:r>
              <a:rPr lang="en-US" sz="1200" b="1" i="0" dirty="0">
                <a:effectLst/>
              </a:rPr>
              <a:t> que « Time Square (NY). »</a:t>
            </a:r>
          </a:p>
          <a:p>
            <a:pPr indent="-228600" algn="just" defTabSz="914400">
              <a:lnSpc>
                <a:spcPct val="90000"/>
              </a:lnSpc>
              <a:spcAft>
                <a:spcPts val="600"/>
              </a:spcAft>
              <a:buFont typeface="Arial" panose="020B0604020202020204" pitchFamily="34" charset="0"/>
              <a:buChar char="•"/>
            </a:pPr>
            <a:endParaRPr lang="en-US" sz="1200" dirty="0">
              <a:effectLst/>
            </a:endParaRPr>
          </a:p>
          <a:p>
            <a:pPr indent="-228600" algn="just" defTabSz="914400">
              <a:lnSpc>
                <a:spcPct val="90000"/>
              </a:lnSpc>
              <a:spcAft>
                <a:spcPts val="600"/>
              </a:spcAft>
              <a:buFont typeface="Arial" panose="020B0604020202020204" pitchFamily="34" charset="0"/>
              <a:buChar char="•"/>
            </a:pPr>
            <a:r>
              <a:rPr lang="en-US" sz="1200" b="1" i="0" dirty="0">
                <a:effectLst/>
              </a:rPr>
              <a:t>« Sans le tableau je ne suis pas </a:t>
            </a:r>
            <a:r>
              <a:rPr lang="en-US" sz="1200" b="1" i="0" dirty="0" err="1">
                <a:effectLst/>
              </a:rPr>
              <a:t>entier</a:t>
            </a:r>
            <a:r>
              <a:rPr lang="en-US" sz="1200" b="1" i="0" dirty="0">
                <a:effectLst/>
              </a:rPr>
              <a:t>, </a:t>
            </a:r>
            <a:r>
              <a:rPr lang="en-US" sz="1200" b="1" i="0" dirty="0" err="1">
                <a:effectLst/>
              </a:rPr>
              <a:t>j’ai</a:t>
            </a:r>
            <a:r>
              <a:rPr lang="en-US" sz="1200" b="1" i="0" dirty="0">
                <a:effectLst/>
              </a:rPr>
              <a:t> </a:t>
            </a:r>
            <a:r>
              <a:rPr lang="en-US" sz="1200" b="1" i="0" dirty="0" err="1">
                <a:effectLst/>
              </a:rPr>
              <a:t>l’impression</a:t>
            </a:r>
            <a:r>
              <a:rPr lang="en-US" sz="1200" b="1" i="0" dirty="0">
                <a:effectLst/>
              </a:rPr>
              <a:t> que </a:t>
            </a:r>
            <a:r>
              <a:rPr lang="en-US" sz="1200" b="1" i="0" dirty="0" err="1">
                <a:effectLst/>
              </a:rPr>
              <a:t>si</a:t>
            </a:r>
            <a:r>
              <a:rPr lang="en-US" sz="1200" b="1" i="0" dirty="0">
                <a:effectLst/>
              </a:rPr>
              <a:t> je me </a:t>
            </a:r>
            <a:r>
              <a:rPr lang="en-US" sz="1200" b="1" i="0" dirty="0" err="1">
                <a:effectLst/>
              </a:rPr>
              <a:t>dissolvais</a:t>
            </a:r>
            <a:r>
              <a:rPr lang="en-US" sz="1200" b="1" i="0" dirty="0">
                <a:effectLst/>
              </a:rPr>
              <a:t>, ma passion </a:t>
            </a:r>
            <a:r>
              <a:rPr lang="en-US" sz="1200" b="1" i="0" dirty="0" err="1">
                <a:effectLst/>
              </a:rPr>
              <a:t>ensorcelante</a:t>
            </a:r>
            <a:r>
              <a:rPr lang="en-US" sz="1200" b="1" i="0" dirty="0">
                <a:effectLst/>
              </a:rPr>
              <a:t>, </a:t>
            </a:r>
            <a:r>
              <a:rPr lang="en-US" sz="1200" b="1" i="0" dirty="0" err="1">
                <a:effectLst/>
              </a:rPr>
              <a:t>mon</a:t>
            </a:r>
            <a:r>
              <a:rPr lang="en-US" sz="1200" b="1" i="0" dirty="0">
                <a:effectLst/>
              </a:rPr>
              <a:t> </a:t>
            </a:r>
            <a:r>
              <a:rPr lang="en-US" sz="1200" b="1" i="0" dirty="0" err="1">
                <a:effectLst/>
              </a:rPr>
              <a:t>délire</a:t>
            </a:r>
            <a:r>
              <a:rPr lang="en-US" sz="1200" b="1" i="0" dirty="0">
                <a:effectLst/>
              </a:rPr>
              <a:t> de </a:t>
            </a:r>
            <a:r>
              <a:rPr lang="en-US" sz="1200" b="1" i="0" dirty="0" err="1">
                <a:effectLst/>
              </a:rPr>
              <a:t>peinture</a:t>
            </a:r>
            <a:r>
              <a:rPr lang="en-US" sz="1200" b="1" i="0" dirty="0">
                <a:effectLst/>
              </a:rPr>
              <a:t> me </a:t>
            </a:r>
            <a:r>
              <a:rPr lang="en-US" sz="1200" b="1" i="0" dirty="0" err="1">
                <a:effectLst/>
              </a:rPr>
              <a:t>remplit</a:t>
            </a:r>
            <a:r>
              <a:rPr lang="en-US" sz="1200" b="1" i="0" dirty="0">
                <a:effectLst/>
              </a:rPr>
              <a:t> de bonheur. »</a:t>
            </a:r>
            <a:r>
              <a:rPr lang="en-US" sz="1200" b="1" dirty="0"/>
              <a:t>     </a:t>
            </a:r>
            <a:r>
              <a:rPr lang="en-US" sz="1200" dirty="0"/>
              <a:t> </a:t>
            </a:r>
            <a:r>
              <a:rPr lang="en-US" sz="1200" b="1" i="0" dirty="0">
                <a:effectLst/>
              </a:rPr>
              <a:t>Michel LeBlanc</a:t>
            </a:r>
          </a:p>
          <a:p>
            <a:pPr indent="-228600" defTabSz="914400">
              <a:lnSpc>
                <a:spcPct val="90000"/>
              </a:lnSpc>
              <a:spcAft>
                <a:spcPts val="600"/>
              </a:spcAft>
              <a:buFont typeface="Arial" panose="020B0604020202020204" pitchFamily="34" charset="0"/>
              <a:buChar char="•"/>
            </a:pPr>
            <a:endParaRPr lang="en-US" sz="1200" b="1" dirty="0">
              <a:effectLst/>
            </a:endParaRPr>
          </a:p>
          <a:p>
            <a:pPr indent="-228600" defTabSz="914400">
              <a:lnSpc>
                <a:spcPct val="90000"/>
              </a:lnSpc>
              <a:spcAft>
                <a:spcPts val="600"/>
              </a:spcAft>
              <a:buFont typeface="Arial" panose="020B0604020202020204" pitchFamily="34" charset="0"/>
              <a:buChar char="•"/>
            </a:pPr>
            <a:endParaRPr lang="en-US" sz="1200" dirty="0"/>
          </a:p>
          <a:p>
            <a:pPr indent="-228600" defTabSz="914400">
              <a:lnSpc>
                <a:spcPct val="90000"/>
              </a:lnSpc>
              <a:spcAft>
                <a:spcPts val="600"/>
              </a:spcAft>
              <a:buFont typeface="Arial" panose="020B0604020202020204" pitchFamily="34" charset="0"/>
              <a:buChar char="•"/>
            </a:pPr>
            <a:endParaRPr lang="en-US" sz="1200" dirty="0">
              <a:effectLst/>
            </a:endParaRPr>
          </a:p>
        </p:txBody>
      </p:sp>
      <p:pic>
        <p:nvPicPr>
          <p:cNvPr id="28" name="Image 27" descr="Une image contenant croquis, art, dessin, Graphique&#10;&#10;Le contenu généré par l’IA peut être incorrect.">
            <a:extLst>
              <a:ext uri="{FF2B5EF4-FFF2-40B4-BE49-F238E27FC236}">
                <a16:creationId xmlns:a16="http://schemas.microsoft.com/office/drawing/2014/main" id="{08E1F03E-2485-48ED-CA8F-B0179F8A36E2}"/>
              </a:ext>
            </a:extLst>
          </p:cNvPr>
          <p:cNvPicPr>
            <a:picLocks noChangeAspect="1"/>
          </p:cNvPicPr>
          <p:nvPr/>
        </p:nvPicPr>
        <p:blipFill>
          <a:blip r:embed="rId2"/>
          <a:srcRect t="1966" r="2" b="7461"/>
          <a:stretch>
            <a:fillRect/>
          </a:stretch>
        </p:blipFill>
        <p:spPr>
          <a:xfrm>
            <a:off x="6563300" y="10"/>
            <a:ext cx="2580700" cy="2285990"/>
          </a:xfrm>
          <a:custGeom>
            <a:avLst/>
            <a:gdLst/>
            <a:ahLst/>
            <a:cxnLst/>
            <a:rect l="l" t="t" r="r" b="b"/>
            <a:pathLst>
              <a:path w="3440934" h="2286000">
                <a:moveTo>
                  <a:pt x="172481" y="2232285"/>
                </a:moveTo>
                <a:lnTo>
                  <a:pt x="172531" y="2232737"/>
                </a:lnTo>
                <a:lnTo>
                  <a:pt x="172407" y="2233032"/>
                </a:lnTo>
                <a:cubicBezTo>
                  <a:pt x="172452" y="2232834"/>
                  <a:pt x="172808" y="2231800"/>
                  <a:pt x="172481" y="2232285"/>
                </a:cubicBezTo>
                <a:close/>
                <a:moveTo>
                  <a:pt x="18615" y="0"/>
                </a:moveTo>
                <a:lnTo>
                  <a:pt x="3440934" y="0"/>
                </a:lnTo>
                <a:lnTo>
                  <a:pt x="3440934" y="2286000"/>
                </a:lnTo>
                <a:lnTo>
                  <a:pt x="178765" y="2286000"/>
                </a:lnTo>
                <a:lnTo>
                  <a:pt x="174444" y="2250010"/>
                </a:lnTo>
                <a:lnTo>
                  <a:pt x="172531" y="2232737"/>
                </a:lnTo>
                <a:lnTo>
                  <a:pt x="174201" y="2228764"/>
                </a:lnTo>
                <a:cubicBezTo>
                  <a:pt x="177345" y="2221109"/>
                  <a:pt x="195223" y="2193427"/>
                  <a:pt x="191343" y="2186356"/>
                </a:cubicBezTo>
                <a:cubicBezTo>
                  <a:pt x="178219" y="2152642"/>
                  <a:pt x="168572" y="2171498"/>
                  <a:pt x="164067" y="2142065"/>
                </a:cubicBezTo>
                <a:cubicBezTo>
                  <a:pt x="160133" y="2108680"/>
                  <a:pt x="159859" y="2130285"/>
                  <a:pt x="146664" y="2089229"/>
                </a:cubicBezTo>
                <a:cubicBezTo>
                  <a:pt x="150478" y="2084435"/>
                  <a:pt x="154800" y="2063293"/>
                  <a:pt x="152113" y="2054485"/>
                </a:cubicBezTo>
                <a:cubicBezTo>
                  <a:pt x="150513" y="2038242"/>
                  <a:pt x="152449" y="2036605"/>
                  <a:pt x="144880" y="2020593"/>
                </a:cubicBezTo>
                <a:cubicBezTo>
                  <a:pt x="150732" y="2023165"/>
                  <a:pt x="151291" y="1972155"/>
                  <a:pt x="157720" y="1979286"/>
                </a:cubicBezTo>
                <a:cubicBezTo>
                  <a:pt x="162030" y="1968351"/>
                  <a:pt x="153186" y="1963668"/>
                  <a:pt x="156833" y="1952854"/>
                </a:cubicBezTo>
                <a:cubicBezTo>
                  <a:pt x="156957" y="1940918"/>
                  <a:pt x="151341" y="1960059"/>
                  <a:pt x="149917" y="1946946"/>
                </a:cubicBezTo>
                <a:lnTo>
                  <a:pt x="153743" y="1875565"/>
                </a:lnTo>
                <a:cubicBezTo>
                  <a:pt x="149772" y="1866223"/>
                  <a:pt x="150846" y="1858473"/>
                  <a:pt x="153507" y="1850807"/>
                </a:cubicBezTo>
                <a:cubicBezTo>
                  <a:pt x="151112" y="1828667"/>
                  <a:pt x="173586" y="1811973"/>
                  <a:pt x="173799" y="1786925"/>
                </a:cubicBezTo>
                <a:cubicBezTo>
                  <a:pt x="168188" y="1760165"/>
                  <a:pt x="157236" y="1742030"/>
                  <a:pt x="157426" y="1715265"/>
                </a:cubicBezTo>
                <a:cubicBezTo>
                  <a:pt x="147202" y="1689354"/>
                  <a:pt x="168916" y="1697216"/>
                  <a:pt x="167109" y="1674793"/>
                </a:cubicBezTo>
                <a:cubicBezTo>
                  <a:pt x="157138" y="1638671"/>
                  <a:pt x="174193" y="1675326"/>
                  <a:pt x="168434" y="1619050"/>
                </a:cubicBezTo>
                <a:cubicBezTo>
                  <a:pt x="166922" y="1615926"/>
                  <a:pt x="156527" y="1609033"/>
                  <a:pt x="158412" y="1609679"/>
                </a:cubicBezTo>
                <a:cubicBezTo>
                  <a:pt x="157079" y="1597353"/>
                  <a:pt x="177090" y="1561235"/>
                  <a:pt x="173964" y="1543700"/>
                </a:cubicBezTo>
                <a:cubicBezTo>
                  <a:pt x="177333" y="1508983"/>
                  <a:pt x="167634" y="1492719"/>
                  <a:pt x="167811" y="1467670"/>
                </a:cubicBezTo>
                <a:cubicBezTo>
                  <a:pt x="172477" y="1438484"/>
                  <a:pt x="177359" y="1421247"/>
                  <a:pt x="188428" y="1369969"/>
                </a:cubicBezTo>
                <a:lnTo>
                  <a:pt x="217496" y="1196801"/>
                </a:lnTo>
                <a:cubicBezTo>
                  <a:pt x="245293" y="1130831"/>
                  <a:pt x="218387" y="1051919"/>
                  <a:pt x="216976" y="1013447"/>
                </a:cubicBezTo>
                <a:cubicBezTo>
                  <a:pt x="205168" y="998657"/>
                  <a:pt x="215132" y="984657"/>
                  <a:pt x="209028" y="965967"/>
                </a:cubicBezTo>
                <a:cubicBezTo>
                  <a:pt x="202413" y="923668"/>
                  <a:pt x="186505" y="882644"/>
                  <a:pt x="188665" y="826635"/>
                </a:cubicBezTo>
                <a:cubicBezTo>
                  <a:pt x="154241" y="805031"/>
                  <a:pt x="166790" y="738356"/>
                  <a:pt x="143158" y="687408"/>
                </a:cubicBezTo>
                <a:cubicBezTo>
                  <a:pt x="136288" y="657129"/>
                  <a:pt x="147156" y="607330"/>
                  <a:pt x="128870" y="598473"/>
                </a:cubicBezTo>
                <a:cubicBezTo>
                  <a:pt x="137949" y="583359"/>
                  <a:pt x="119601" y="571975"/>
                  <a:pt x="116513" y="556793"/>
                </a:cubicBezTo>
                <a:cubicBezTo>
                  <a:pt x="121944" y="543862"/>
                  <a:pt x="115534" y="538383"/>
                  <a:pt x="113103" y="527393"/>
                </a:cubicBezTo>
                <a:cubicBezTo>
                  <a:pt x="116712" y="521931"/>
                  <a:pt x="115528" y="512540"/>
                  <a:pt x="110358" y="509836"/>
                </a:cubicBezTo>
                <a:cubicBezTo>
                  <a:pt x="99665" y="515528"/>
                  <a:pt x="101869" y="482263"/>
                  <a:pt x="93922" y="480624"/>
                </a:cubicBezTo>
                <a:cubicBezTo>
                  <a:pt x="90364" y="461815"/>
                  <a:pt x="91658" y="378414"/>
                  <a:pt x="77901" y="365726"/>
                </a:cubicBezTo>
                <a:cubicBezTo>
                  <a:pt x="68104" y="327965"/>
                  <a:pt x="82000" y="270503"/>
                  <a:pt x="79978" y="254235"/>
                </a:cubicBezTo>
                <a:cubicBezTo>
                  <a:pt x="100822" y="235742"/>
                  <a:pt x="33401" y="163109"/>
                  <a:pt x="25016" y="94011"/>
                </a:cubicBezTo>
                <a:cubicBezTo>
                  <a:pt x="26229" y="84459"/>
                  <a:pt x="25686" y="79476"/>
                  <a:pt x="20299" y="77502"/>
                </a:cubicBezTo>
                <a:cubicBezTo>
                  <a:pt x="17891" y="68655"/>
                  <a:pt x="14563" y="55480"/>
                  <a:pt x="10477" y="39898"/>
                </a:cubicBezTo>
                <a:lnTo>
                  <a:pt x="0" y="1915"/>
                </a:lnTo>
                <a:close/>
              </a:path>
            </a:pathLst>
          </a:custGeom>
        </p:spPr>
      </p:pic>
      <p:pic>
        <p:nvPicPr>
          <p:cNvPr id="33" name="Image 32" descr="Une image contenant texte, véhicule, roue, pneu&#10;&#10;Le contenu généré par l’IA peut être incorrect.">
            <a:extLst>
              <a:ext uri="{FF2B5EF4-FFF2-40B4-BE49-F238E27FC236}">
                <a16:creationId xmlns:a16="http://schemas.microsoft.com/office/drawing/2014/main" id="{6A2A0C8A-12F7-CD2C-BFFD-9BE69E463D93}"/>
              </a:ext>
            </a:extLst>
          </p:cNvPr>
          <p:cNvPicPr>
            <a:picLocks noChangeAspect="1"/>
          </p:cNvPicPr>
          <p:nvPr/>
        </p:nvPicPr>
        <p:blipFill>
          <a:blip r:embed="rId3"/>
          <a:srcRect t="30191" r="3" b="3"/>
          <a:stretch>
            <a:fillRect/>
          </a:stretch>
        </p:blipFill>
        <p:spPr>
          <a:xfrm>
            <a:off x="6521623" y="2286000"/>
            <a:ext cx="2622377" cy="2286000"/>
          </a:xfrm>
          <a:custGeom>
            <a:avLst/>
            <a:gdLst/>
            <a:ahLst/>
            <a:cxnLst/>
            <a:rect l="l" t="t" r="r" b="b"/>
            <a:pathLst>
              <a:path w="3496503" h="2286000">
                <a:moveTo>
                  <a:pt x="234334" y="0"/>
                </a:moveTo>
                <a:lnTo>
                  <a:pt x="3496503" y="0"/>
                </a:lnTo>
                <a:lnTo>
                  <a:pt x="3496503" y="2286000"/>
                </a:lnTo>
                <a:lnTo>
                  <a:pt x="3613" y="2286000"/>
                </a:lnTo>
                <a:lnTo>
                  <a:pt x="4396" y="2270265"/>
                </a:lnTo>
                <a:cubicBezTo>
                  <a:pt x="4106" y="2264862"/>
                  <a:pt x="2924" y="2261078"/>
                  <a:pt x="0" y="2260767"/>
                </a:cubicBezTo>
                <a:lnTo>
                  <a:pt x="6766" y="2236182"/>
                </a:lnTo>
                <a:lnTo>
                  <a:pt x="20683" y="2223768"/>
                </a:lnTo>
                <a:cubicBezTo>
                  <a:pt x="21224" y="2219117"/>
                  <a:pt x="9918" y="2214114"/>
                  <a:pt x="9373" y="2208586"/>
                </a:cubicBezTo>
                <a:cubicBezTo>
                  <a:pt x="4738" y="2194984"/>
                  <a:pt x="10418" y="2173804"/>
                  <a:pt x="10075" y="2154649"/>
                </a:cubicBezTo>
                <a:lnTo>
                  <a:pt x="16259" y="2145853"/>
                </a:lnTo>
                <a:lnTo>
                  <a:pt x="11033" y="2117141"/>
                </a:lnTo>
                <a:lnTo>
                  <a:pt x="11986" y="2053936"/>
                </a:lnTo>
                <a:lnTo>
                  <a:pt x="10583" y="2045434"/>
                </a:lnTo>
                <a:cubicBezTo>
                  <a:pt x="11282" y="2042276"/>
                  <a:pt x="181" y="2038711"/>
                  <a:pt x="937" y="2034990"/>
                </a:cubicBezTo>
                <a:lnTo>
                  <a:pt x="15114" y="2023110"/>
                </a:lnTo>
                <a:cubicBezTo>
                  <a:pt x="15743" y="2013526"/>
                  <a:pt x="19078" y="1985878"/>
                  <a:pt x="19941" y="1977488"/>
                </a:cubicBezTo>
                <a:cubicBezTo>
                  <a:pt x="20060" y="1975917"/>
                  <a:pt x="20179" y="1974346"/>
                  <a:pt x="20296" y="1972774"/>
                </a:cubicBezTo>
                <a:lnTo>
                  <a:pt x="31316" y="1942643"/>
                </a:lnTo>
                <a:cubicBezTo>
                  <a:pt x="37425" y="1919203"/>
                  <a:pt x="50453" y="1862289"/>
                  <a:pt x="56947" y="1832134"/>
                </a:cubicBezTo>
                <a:cubicBezTo>
                  <a:pt x="52894" y="1805090"/>
                  <a:pt x="69291" y="1783336"/>
                  <a:pt x="66473" y="1761713"/>
                </a:cubicBezTo>
                <a:cubicBezTo>
                  <a:pt x="70558" y="1734434"/>
                  <a:pt x="77296" y="1712419"/>
                  <a:pt x="81460" y="1694779"/>
                </a:cubicBezTo>
                <a:cubicBezTo>
                  <a:pt x="83201" y="1691851"/>
                  <a:pt x="90092" y="1659258"/>
                  <a:pt x="91453" y="1655871"/>
                </a:cubicBezTo>
                <a:cubicBezTo>
                  <a:pt x="95191" y="1636504"/>
                  <a:pt x="95447" y="1644218"/>
                  <a:pt x="101271" y="1611464"/>
                </a:cubicBezTo>
                <a:cubicBezTo>
                  <a:pt x="107232" y="1583980"/>
                  <a:pt x="109653" y="1555768"/>
                  <a:pt x="115918" y="1525131"/>
                </a:cubicBezTo>
                <a:cubicBezTo>
                  <a:pt x="124353" y="1492600"/>
                  <a:pt x="122211" y="1473342"/>
                  <a:pt x="125775" y="1460539"/>
                </a:cubicBezTo>
                <a:cubicBezTo>
                  <a:pt x="136106" y="1433637"/>
                  <a:pt x="127852" y="1425291"/>
                  <a:pt x="126873" y="1384274"/>
                </a:cubicBezTo>
                <a:cubicBezTo>
                  <a:pt x="133737" y="1352753"/>
                  <a:pt x="131247" y="1319027"/>
                  <a:pt x="144248" y="1294980"/>
                </a:cubicBezTo>
                <a:cubicBezTo>
                  <a:pt x="143106" y="1291836"/>
                  <a:pt x="142383" y="1288469"/>
                  <a:pt x="141961" y="1284960"/>
                </a:cubicBezTo>
                <a:cubicBezTo>
                  <a:pt x="141807" y="1281537"/>
                  <a:pt x="141652" y="1278114"/>
                  <a:pt x="141497" y="1274692"/>
                </a:cubicBezTo>
                <a:lnTo>
                  <a:pt x="142074" y="1273742"/>
                </a:lnTo>
                <a:cubicBezTo>
                  <a:pt x="142731" y="1263061"/>
                  <a:pt x="144799" y="1221141"/>
                  <a:pt x="145443" y="1210604"/>
                </a:cubicBezTo>
                <a:lnTo>
                  <a:pt x="145939" y="1210516"/>
                </a:lnTo>
                <a:cubicBezTo>
                  <a:pt x="147057" y="1207748"/>
                  <a:pt x="148708" y="1200510"/>
                  <a:pt x="152146" y="1193997"/>
                </a:cubicBezTo>
                <a:cubicBezTo>
                  <a:pt x="155856" y="1183479"/>
                  <a:pt x="164871" y="1159395"/>
                  <a:pt x="168198" y="1147411"/>
                </a:cubicBezTo>
                <a:lnTo>
                  <a:pt x="183535" y="1125901"/>
                </a:lnTo>
                <a:lnTo>
                  <a:pt x="179302" y="1105015"/>
                </a:lnTo>
                <a:cubicBezTo>
                  <a:pt x="177427" y="1088995"/>
                  <a:pt x="183476" y="1087934"/>
                  <a:pt x="188150" y="1068360"/>
                </a:cubicBezTo>
                <a:cubicBezTo>
                  <a:pt x="185665" y="1058736"/>
                  <a:pt x="176420" y="1052359"/>
                  <a:pt x="180132" y="1046638"/>
                </a:cubicBezTo>
                <a:cubicBezTo>
                  <a:pt x="181056" y="1026408"/>
                  <a:pt x="198829" y="1009747"/>
                  <a:pt x="202718" y="987934"/>
                </a:cubicBezTo>
                <a:cubicBezTo>
                  <a:pt x="201197" y="962487"/>
                  <a:pt x="211172" y="952942"/>
                  <a:pt x="215291" y="929621"/>
                </a:cubicBezTo>
                <a:cubicBezTo>
                  <a:pt x="209930" y="906521"/>
                  <a:pt x="224528" y="915000"/>
                  <a:pt x="229290" y="903908"/>
                </a:cubicBezTo>
                <a:lnTo>
                  <a:pt x="230029" y="900578"/>
                </a:lnTo>
                <a:lnTo>
                  <a:pt x="228646" y="854063"/>
                </a:lnTo>
                <a:cubicBezTo>
                  <a:pt x="234851" y="848408"/>
                  <a:pt x="228954" y="820026"/>
                  <a:pt x="240038" y="824287"/>
                </a:cubicBezTo>
                <a:cubicBezTo>
                  <a:pt x="242249" y="809308"/>
                  <a:pt x="241673" y="775478"/>
                  <a:pt x="241912" y="764190"/>
                </a:cubicBezTo>
                <a:cubicBezTo>
                  <a:pt x="241766" y="761646"/>
                  <a:pt x="241619" y="759103"/>
                  <a:pt x="241473" y="756558"/>
                </a:cubicBezTo>
                <a:lnTo>
                  <a:pt x="240145" y="754270"/>
                </a:lnTo>
                <a:cubicBezTo>
                  <a:pt x="239378" y="751871"/>
                  <a:pt x="239144" y="748528"/>
                  <a:pt x="240106" y="743071"/>
                </a:cubicBezTo>
                <a:lnTo>
                  <a:pt x="240556" y="741834"/>
                </a:lnTo>
                <a:cubicBezTo>
                  <a:pt x="239764" y="738704"/>
                  <a:pt x="237828" y="696921"/>
                  <a:pt x="237972" y="678244"/>
                </a:cubicBezTo>
                <a:cubicBezTo>
                  <a:pt x="247782" y="647903"/>
                  <a:pt x="227131" y="663568"/>
                  <a:pt x="229993" y="629773"/>
                </a:cubicBezTo>
                <a:cubicBezTo>
                  <a:pt x="229544" y="591552"/>
                  <a:pt x="239252" y="564992"/>
                  <a:pt x="239462" y="539841"/>
                </a:cubicBezTo>
                <a:cubicBezTo>
                  <a:pt x="238623" y="528031"/>
                  <a:pt x="238173" y="441859"/>
                  <a:pt x="242683" y="448956"/>
                </a:cubicBezTo>
                <a:cubicBezTo>
                  <a:pt x="243255" y="418452"/>
                  <a:pt x="244219" y="373783"/>
                  <a:pt x="242896" y="356821"/>
                </a:cubicBezTo>
                <a:cubicBezTo>
                  <a:pt x="242719" y="353610"/>
                  <a:pt x="234923" y="350399"/>
                  <a:pt x="234747" y="347187"/>
                </a:cubicBezTo>
                <a:cubicBezTo>
                  <a:pt x="244704" y="325468"/>
                  <a:pt x="242593" y="337207"/>
                  <a:pt x="243310" y="314607"/>
                </a:cubicBezTo>
                <a:cubicBezTo>
                  <a:pt x="241669" y="297647"/>
                  <a:pt x="250872" y="309332"/>
                  <a:pt x="249229" y="292372"/>
                </a:cubicBezTo>
                <a:cubicBezTo>
                  <a:pt x="220320" y="258295"/>
                  <a:pt x="245189" y="235217"/>
                  <a:pt x="233505" y="189449"/>
                </a:cubicBezTo>
                <a:lnTo>
                  <a:pt x="232734" y="119205"/>
                </a:lnTo>
                <a:cubicBezTo>
                  <a:pt x="232883" y="113125"/>
                  <a:pt x="230979" y="106701"/>
                  <a:pt x="234365" y="102821"/>
                </a:cubicBezTo>
                <a:cubicBezTo>
                  <a:pt x="235226" y="89557"/>
                  <a:pt x="237218" y="59178"/>
                  <a:pt x="237903" y="39622"/>
                </a:cubicBezTo>
                <a:cubicBezTo>
                  <a:pt x="237508" y="29839"/>
                  <a:pt x="236214" y="16537"/>
                  <a:pt x="234680" y="2881"/>
                </a:cubicBezTo>
                <a:close/>
              </a:path>
            </a:pathLst>
          </a:custGeom>
        </p:spPr>
      </p:pic>
      <p:pic>
        <p:nvPicPr>
          <p:cNvPr id="30" name="Image 29" descr="Une image contenant gris, canapé, tissu&#10;&#10;Le contenu généré par l’IA peut être incorrect.">
            <a:extLst>
              <a:ext uri="{FF2B5EF4-FFF2-40B4-BE49-F238E27FC236}">
                <a16:creationId xmlns:a16="http://schemas.microsoft.com/office/drawing/2014/main" id="{86C076F2-1533-FEC5-6AE9-649D7FC52CC2}"/>
              </a:ext>
            </a:extLst>
          </p:cNvPr>
          <p:cNvPicPr>
            <a:picLocks noChangeAspect="1"/>
          </p:cNvPicPr>
          <p:nvPr/>
        </p:nvPicPr>
        <p:blipFill>
          <a:blip r:embed="rId4"/>
          <a:srcRect l="16405" r="7118" b="2"/>
          <a:stretch>
            <a:fillRect/>
          </a:stretch>
        </p:blipFill>
        <p:spPr>
          <a:xfrm>
            <a:off x="6516766" y="4572000"/>
            <a:ext cx="2627234" cy="2286000"/>
          </a:xfrm>
          <a:custGeom>
            <a:avLst/>
            <a:gdLst/>
            <a:ahLst/>
            <a:cxnLst/>
            <a:rect l="l" t="t" r="r" b="b"/>
            <a:pathLst>
              <a:path w="3502979" h="2286000">
                <a:moveTo>
                  <a:pt x="10089" y="0"/>
                </a:moveTo>
                <a:lnTo>
                  <a:pt x="3502979" y="0"/>
                </a:lnTo>
                <a:lnTo>
                  <a:pt x="3502979" y="2286000"/>
                </a:lnTo>
                <a:lnTo>
                  <a:pt x="154969" y="2286000"/>
                </a:lnTo>
                <a:lnTo>
                  <a:pt x="154933" y="2285999"/>
                </a:lnTo>
                <a:cubicBezTo>
                  <a:pt x="154939" y="2285919"/>
                  <a:pt x="154948" y="2285839"/>
                  <a:pt x="154956" y="2285759"/>
                </a:cubicBezTo>
                <a:lnTo>
                  <a:pt x="157817" y="2280128"/>
                </a:lnTo>
                <a:lnTo>
                  <a:pt x="152413" y="2258335"/>
                </a:lnTo>
                <a:cubicBezTo>
                  <a:pt x="150528" y="2247599"/>
                  <a:pt x="149279" y="2236301"/>
                  <a:pt x="148708" y="2224706"/>
                </a:cubicBezTo>
                <a:cubicBezTo>
                  <a:pt x="152516" y="2222105"/>
                  <a:pt x="147106" y="2213005"/>
                  <a:pt x="146036" y="2208724"/>
                </a:cubicBezTo>
                <a:cubicBezTo>
                  <a:pt x="148522" y="2208679"/>
                  <a:pt x="149715" y="2199194"/>
                  <a:pt x="147657" y="2195828"/>
                </a:cubicBezTo>
                <a:cubicBezTo>
                  <a:pt x="138768" y="2125090"/>
                  <a:pt x="161998" y="2164893"/>
                  <a:pt x="148068" y="2122444"/>
                </a:cubicBezTo>
                <a:cubicBezTo>
                  <a:pt x="147343" y="2115342"/>
                  <a:pt x="148590" y="2110013"/>
                  <a:pt x="150648" y="2105568"/>
                </a:cubicBezTo>
                <a:lnTo>
                  <a:pt x="155787" y="2097570"/>
                </a:lnTo>
                <a:lnTo>
                  <a:pt x="153954" y="2091304"/>
                </a:lnTo>
                <a:cubicBezTo>
                  <a:pt x="153810" y="2067650"/>
                  <a:pt x="159078" y="2060678"/>
                  <a:pt x="153772" y="2046915"/>
                </a:cubicBezTo>
                <a:cubicBezTo>
                  <a:pt x="164801" y="2026580"/>
                  <a:pt x="154871" y="2033427"/>
                  <a:pt x="153183" y="2017960"/>
                </a:cubicBezTo>
                <a:cubicBezTo>
                  <a:pt x="150985" y="2005758"/>
                  <a:pt x="146752" y="2028159"/>
                  <a:pt x="146128" y="2016200"/>
                </a:cubicBezTo>
                <a:cubicBezTo>
                  <a:pt x="148976" y="2003262"/>
                  <a:pt x="140132" y="2003871"/>
                  <a:pt x="143614" y="1990415"/>
                </a:cubicBezTo>
                <a:cubicBezTo>
                  <a:pt x="150276" y="1993685"/>
                  <a:pt x="142322" y="1963865"/>
                  <a:pt x="148142" y="1962939"/>
                </a:cubicBezTo>
                <a:cubicBezTo>
                  <a:pt x="139821" y="1951510"/>
                  <a:pt x="150073" y="1945769"/>
                  <a:pt x="147508" y="1930552"/>
                </a:cubicBezTo>
                <a:cubicBezTo>
                  <a:pt x="144359" y="1923385"/>
                  <a:pt x="143818" y="1918215"/>
                  <a:pt x="147206" y="1911172"/>
                </a:cubicBezTo>
                <a:cubicBezTo>
                  <a:pt x="131877" y="1878161"/>
                  <a:pt x="146519" y="1891201"/>
                  <a:pt x="140623" y="1860308"/>
                </a:cubicBezTo>
                <a:cubicBezTo>
                  <a:pt x="134425" y="1833694"/>
                  <a:pt x="130403" y="1803523"/>
                  <a:pt x="115600" y="1777782"/>
                </a:cubicBezTo>
                <a:cubicBezTo>
                  <a:pt x="111409" y="1773057"/>
                  <a:pt x="109821" y="1761456"/>
                  <a:pt x="112056" y="1751872"/>
                </a:cubicBezTo>
                <a:cubicBezTo>
                  <a:pt x="112440" y="1750225"/>
                  <a:pt x="112926" y="1748698"/>
                  <a:pt x="113499" y="1747342"/>
                </a:cubicBezTo>
                <a:cubicBezTo>
                  <a:pt x="111234" y="1725088"/>
                  <a:pt x="101120" y="1643694"/>
                  <a:pt x="98470" y="1618347"/>
                </a:cubicBezTo>
                <a:cubicBezTo>
                  <a:pt x="103856" y="1616296"/>
                  <a:pt x="94136" y="1603478"/>
                  <a:pt x="97590" y="1595269"/>
                </a:cubicBezTo>
                <a:cubicBezTo>
                  <a:pt x="100620" y="1589389"/>
                  <a:pt x="98377" y="1584128"/>
                  <a:pt x="98140" y="1577986"/>
                </a:cubicBezTo>
                <a:cubicBezTo>
                  <a:pt x="100521" y="1569894"/>
                  <a:pt x="96220" y="1543501"/>
                  <a:pt x="93133" y="1536621"/>
                </a:cubicBezTo>
                <a:cubicBezTo>
                  <a:pt x="82411" y="1520178"/>
                  <a:pt x="90374" y="1482816"/>
                  <a:pt x="82158" y="1469154"/>
                </a:cubicBezTo>
                <a:cubicBezTo>
                  <a:pt x="80954" y="1464197"/>
                  <a:pt x="80466" y="1459348"/>
                  <a:pt x="80424" y="1454586"/>
                </a:cubicBezTo>
                <a:lnTo>
                  <a:pt x="81328" y="1441264"/>
                </a:lnTo>
                <a:lnTo>
                  <a:pt x="83625" y="1437478"/>
                </a:lnTo>
                <a:cubicBezTo>
                  <a:pt x="83435" y="1434764"/>
                  <a:pt x="83246" y="1432049"/>
                  <a:pt x="83056" y="1429335"/>
                </a:cubicBezTo>
                <a:cubicBezTo>
                  <a:pt x="83172" y="1428557"/>
                  <a:pt x="83291" y="1427781"/>
                  <a:pt x="83407" y="1427003"/>
                </a:cubicBezTo>
                <a:cubicBezTo>
                  <a:pt x="84084" y="1422546"/>
                  <a:pt x="84674" y="1418148"/>
                  <a:pt x="84906" y="1413794"/>
                </a:cubicBezTo>
                <a:cubicBezTo>
                  <a:pt x="73390" y="1419520"/>
                  <a:pt x="84992" y="1377705"/>
                  <a:pt x="75678" y="1389757"/>
                </a:cubicBezTo>
                <a:cubicBezTo>
                  <a:pt x="74957" y="1366832"/>
                  <a:pt x="66282" y="1384318"/>
                  <a:pt x="74551" y="1356760"/>
                </a:cubicBezTo>
                <a:cubicBezTo>
                  <a:pt x="72160" y="1327675"/>
                  <a:pt x="66061" y="1251589"/>
                  <a:pt x="61331" y="1215246"/>
                </a:cubicBezTo>
                <a:cubicBezTo>
                  <a:pt x="48696" y="1178057"/>
                  <a:pt x="52517" y="1164292"/>
                  <a:pt x="46176" y="1138699"/>
                </a:cubicBezTo>
                <a:cubicBezTo>
                  <a:pt x="43091" y="1088911"/>
                  <a:pt x="27949" y="1091674"/>
                  <a:pt x="39077" y="1069753"/>
                </a:cubicBezTo>
                <a:cubicBezTo>
                  <a:pt x="36360" y="1036358"/>
                  <a:pt x="22533" y="1065337"/>
                  <a:pt x="27015" y="1030325"/>
                </a:cubicBezTo>
                <a:cubicBezTo>
                  <a:pt x="25199" y="1029239"/>
                  <a:pt x="7014" y="1004953"/>
                  <a:pt x="5711" y="1002694"/>
                </a:cubicBezTo>
                <a:lnTo>
                  <a:pt x="4782" y="959024"/>
                </a:lnTo>
                <a:lnTo>
                  <a:pt x="4956" y="955844"/>
                </a:lnTo>
                <a:lnTo>
                  <a:pt x="0" y="935724"/>
                </a:lnTo>
                <a:lnTo>
                  <a:pt x="396" y="935045"/>
                </a:lnTo>
                <a:cubicBezTo>
                  <a:pt x="1170" y="933065"/>
                  <a:pt x="1530" y="930734"/>
                  <a:pt x="1027" y="927619"/>
                </a:cubicBezTo>
                <a:cubicBezTo>
                  <a:pt x="2171" y="918238"/>
                  <a:pt x="7071" y="890403"/>
                  <a:pt x="7257" y="878755"/>
                </a:cubicBezTo>
                <a:cubicBezTo>
                  <a:pt x="5425" y="872157"/>
                  <a:pt x="3693" y="865113"/>
                  <a:pt x="2142" y="857732"/>
                </a:cubicBezTo>
                <a:lnTo>
                  <a:pt x="1365" y="798432"/>
                </a:lnTo>
                <a:lnTo>
                  <a:pt x="10445" y="736329"/>
                </a:lnTo>
                <a:cubicBezTo>
                  <a:pt x="10644" y="713358"/>
                  <a:pt x="14017" y="693468"/>
                  <a:pt x="11638" y="674025"/>
                </a:cubicBezTo>
                <a:cubicBezTo>
                  <a:pt x="14263" y="666128"/>
                  <a:pt x="7702" y="658684"/>
                  <a:pt x="3774" y="651467"/>
                </a:cubicBezTo>
                <a:cubicBezTo>
                  <a:pt x="5085" y="630031"/>
                  <a:pt x="18313" y="624842"/>
                  <a:pt x="13938" y="611257"/>
                </a:cubicBezTo>
                <a:cubicBezTo>
                  <a:pt x="23010" y="599213"/>
                  <a:pt x="19548" y="598502"/>
                  <a:pt x="16950" y="592841"/>
                </a:cubicBezTo>
                <a:cubicBezTo>
                  <a:pt x="16888" y="592573"/>
                  <a:pt x="16826" y="592303"/>
                  <a:pt x="16764" y="592034"/>
                </a:cubicBezTo>
                <a:lnTo>
                  <a:pt x="18062" y="590387"/>
                </a:lnTo>
                <a:lnTo>
                  <a:pt x="18662" y="586980"/>
                </a:lnTo>
                <a:cubicBezTo>
                  <a:pt x="18533" y="583880"/>
                  <a:pt x="18403" y="580781"/>
                  <a:pt x="18274" y="577681"/>
                </a:cubicBezTo>
                <a:cubicBezTo>
                  <a:pt x="18115" y="576515"/>
                  <a:pt x="17955" y="575348"/>
                  <a:pt x="17796" y="574183"/>
                </a:cubicBezTo>
                <a:cubicBezTo>
                  <a:pt x="17589" y="571773"/>
                  <a:pt x="17612" y="570172"/>
                  <a:pt x="17805" y="569065"/>
                </a:cubicBezTo>
                <a:lnTo>
                  <a:pt x="17912" y="568936"/>
                </a:lnTo>
                <a:cubicBezTo>
                  <a:pt x="17845" y="567338"/>
                  <a:pt x="29209" y="573362"/>
                  <a:pt x="29143" y="571763"/>
                </a:cubicBezTo>
                <a:cubicBezTo>
                  <a:pt x="28562" y="563674"/>
                  <a:pt x="16337" y="548181"/>
                  <a:pt x="15392" y="540689"/>
                </a:cubicBezTo>
                <a:cubicBezTo>
                  <a:pt x="21346" y="534352"/>
                  <a:pt x="14313" y="506665"/>
                  <a:pt x="25536" y="509696"/>
                </a:cubicBezTo>
                <a:cubicBezTo>
                  <a:pt x="24595" y="499588"/>
                  <a:pt x="19934" y="493475"/>
                  <a:pt x="27295" y="496878"/>
                </a:cubicBezTo>
                <a:cubicBezTo>
                  <a:pt x="27196" y="493551"/>
                  <a:pt x="27823" y="491500"/>
                  <a:pt x="28803" y="490032"/>
                </a:cubicBezTo>
                <a:lnTo>
                  <a:pt x="29265" y="489607"/>
                </a:lnTo>
                <a:cubicBezTo>
                  <a:pt x="28500" y="481587"/>
                  <a:pt x="25372" y="452075"/>
                  <a:pt x="24211" y="441905"/>
                </a:cubicBezTo>
                <a:cubicBezTo>
                  <a:pt x="23574" y="437467"/>
                  <a:pt x="22937" y="433030"/>
                  <a:pt x="22300" y="428592"/>
                </a:cubicBezTo>
                <a:lnTo>
                  <a:pt x="22699" y="427306"/>
                </a:lnTo>
                <a:lnTo>
                  <a:pt x="28219" y="418090"/>
                </a:lnTo>
                <a:cubicBezTo>
                  <a:pt x="27250" y="415121"/>
                  <a:pt x="18397" y="412494"/>
                  <a:pt x="16799" y="410365"/>
                </a:cubicBezTo>
                <a:cubicBezTo>
                  <a:pt x="25342" y="378983"/>
                  <a:pt x="17525" y="349373"/>
                  <a:pt x="19002" y="315310"/>
                </a:cubicBezTo>
                <a:cubicBezTo>
                  <a:pt x="15978" y="276813"/>
                  <a:pt x="16726" y="257569"/>
                  <a:pt x="14356" y="235298"/>
                </a:cubicBezTo>
                <a:cubicBezTo>
                  <a:pt x="14223" y="231626"/>
                  <a:pt x="13137" y="201873"/>
                  <a:pt x="17876" y="207989"/>
                </a:cubicBezTo>
                <a:cubicBezTo>
                  <a:pt x="17051" y="174826"/>
                  <a:pt x="20805" y="126304"/>
                  <a:pt x="19885" y="92237"/>
                </a:cubicBezTo>
                <a:cubicBezTo>
                  <a:pt x="31141" y="70340"/>
                  <a:pt x="10251" y="49317"/>
                  <a:pt x="12357" y="26606"/>
                </a:cubicBezTo>
                <a:cubicBezTo>
                  <a:pt x="7176" y="29713"/>
                  <a:pt x="8629" y="17064"/>
                  <a:pt x="9916" y="3483"/>
                </a:cubicBezTo>
                <a:close/>
              </a:path>
            </a:pathLst>
          </a:custGeom>
        </p:spPr>
      </p:pic>
    </p:spTree>
    <p:extLst>
      <p:ext uri="{BB962C8B-B14F-4D97-AF65-F5344CB8AC3E}">
        <p14:creationId xmlns:p14="http://schemas.microsoft.com/office/powerpoint/2010/main" val="254546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614141FC-8189-47F8-821A-FC9A4E91E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4" name="Rectangle 63">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288350"/>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9A0F988-51C6-C50D-9198-3984CAEA2D2B}"/>
              </a:ext>
            </a:extLst>
          </p:cNvPr>
          <p:cNvSpPr>
            <a:spLocks noGrp="1"/>
          </p:cNvSpPr>
          <p:nvPr>
            <p:ph type="title"/>
          </p:nvPr>
        </p:nvSpPr>
        <p:spPr>
          <a:xfrm>
            <a:off x="630936" y="510047"/>
            <a:ext cx="2475738" cy="1645920"/>
          </a:xfrm>
        </p:spPr>
        <p:txBody>
          <a:bodyPr vert="horz" lIns="91440" tIns="45720" rIns="91440" bIns="45720" rtlCol="0" anchor="ctr">
            <a:normAutofit/>
          </a:bodyPr>
          <a:lstStyle/>
          <a:p>
            <a:pPr algn="l" defTabSz="914400">
              <a:lnSpc>
                <a:spcPct val="90000"/>
              </a:lnSpc>
            </a:pPr>
            <a:r>
              <a:rPr lang="en-US" sz="2400" b="1" kern="1200" dirty="0" err="1">
                <a:solidFill>
                  <a:schemeClr val="accent1">
                    <a:lumMod val="50000"/>
                  </a:schemeClr>
                </a:solidFill>
                <a:latin typeface="+mj-lt"/>
                <a:ea typeface="+mj-ea"/>
                <a:cs typeface="+mj-cs"/>
              </a:rPr>
              <a:t>Thème</a:t>
            </a:r>
            <a:r>
              <a:rPr lang="en-US" sz="2400" b="1" kern="1200" dirty="0">
                <a:solidFill>
                  <a:schemeClr val="accent1">
                    <a:lumMod val="50000"/>
                  </a:schemeClr>
                </a:solidFill>
                <a:latin typeface="+mj-lt"/>
                <a:ea typeface="+mj-ea"/>
                <a:cs typeface="+mj-cs"/>
              </a:rPr>
              <a:t> de </a:t>
            </a:r>
            <a:r>
              <a:rPr lang="en-US" sz="2400" b="1" kern="1200" dirty="0" err="1">
                <a:solidFill>
                  <a:schemeClr val="accent1">
                    <a:lumMod val="50000"/>
                  </a:schemeClr>
                </a:solidFill>
                <a:latin typeface="+mj-lt"/>
                <a:ea typeface="+mj-ea"/>
                <a:cs typeface="+mj-cs"/>
              </a:rPr>
              <a:t>l’atelier</a:t>
            </a:r>
            <a:endParaRPr lang="en-US" sz="2400" b="1" kern="1200" dirty="0">
              <a:solidFill>
                <a:schemeClr val="accent1">
                  <a:lumMod val="50000"/>
                </a:schemeClr>
              </a:solidFill>
              <a:latin typeface="+mj-lt"/>
              <a:ea typeface="+mj-ea"/>
              <a:cs typeface="+mj-cs"/>
            </a:endParaRPr>
          </a:p>
        </p:txBody>
      </p:sp>
      <p:sp>
        <p:nvSpPr>
          <p:cNvPr id="66" name="Rectangle 65">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980964"/>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15743" y="1326149"/>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D3392833-5BAB-5E21-BA74-284DAD0AF4CC}"/>
              </a:ext>
            </a:extLst>
          </p:cNvPr>
          <p:cNvSpPr txBox="1"/>
          <p:nvPr/>
        </p:nvSpPr>
        <p:spPr>
          <a:xfrm>
            <a:off x="3335514" y="510047"/>
            <a:ext cx="5392674" cy="1645920"/>
          </a:xfrm>
          <a:prstGeom prst="rect">
            <a:avLst/>
          </a:prstGeom>
        </p:spPr>
        <p:txBody>
          <a:bodyPr vert="horz" lIns="91440" tIns="45720" rIns="91440" bIns="45720" rtlCol="0" anchor="ctr">
            <a:normAutofit fontScale="32500" lnSpcReduction="20000"/>
          </a:bodyPr>
          <a:lstStyle/>
          <a:p>
            <a:pPr indent="-228600" algn="ctr" defTabSz="914400">
              <a:lnSpc>
                <a:spcPct val="90000"/>
              </a:lnSpc>
              <a:spcAft>
                <a:spcPts val="1500"/>
              </a:spcAft>
              <a:buFont typeface="Arial" panose="020B0604020202020204" pitchFamily="34" charset="0"/>
              <a:buChar char="•"/>
            </a:pPr>
            <a:endParaRPr lang="en-US" sz="3200" b="1" spc="25" dirty="0">
              <a:effectLst/>
            </a:endParaRPr>
          </a:p>
          <a:p>
            <a:pPr algn="ctr" defTabSz="914400">
              <a:lnSpc>
                <a:spcPct val="170000"/>
              </a:lnSpc>
              <a:spcAft>
                <a:spcPts val="1500"/>
              </a:spcAft>
            </a:pPr>
            <a:r>
              <a:rPr lang="en-US" sz="5000" b="1" dirty="0">
                <a:solidFill>
                  <a:schemeClr val="accent1">
                    <a:lumMod val="50000"/>
                  </a:schemeClr>
                </a:solidFill>
              </a:rPr>
              <a:t>« Les voitures de </a:t>
            </a:r>
            <a:r>
              <a:rPr lang="en-US" sz="5000" b="1" dirty="0" err="1">
                <a:solidFill>
                  <a:schemeClr val="accent1">
                    <a:lumMod val="50000"/>
                  </a:schemeClr>
                </a:solidFill>
              </a:rPr>
              <a:t>nos</a:t>
            </a:r>
            <a:r>
              <a:rPr lang="en-US" sz="5000" b="1" dirty="0">
                <a:solidFill>
                  <a:schemeClr val="accent1">
                    <a:lumMod val="50000"/>
                  </a:schemeClr>
                </a:solidFill>
              </a:rPr>
              <a:t> vies : </a:t>
            </a:r>
          </a:p>
          <a:p>
            <a:pPr algn="ctr" defTabSz="914400">
              <a:lnSpc>
                <a:spcPct val="170000"/>
              </a:lnSpc>
              <a:spcAft>
                <a:spcPts val="1500"/>
              </a:spcAft>
            </a:pPr>
            <a:r>
              <a:rPr lang="en-US" sz="5000" b="1" dirty="0" err="1">
                <a:solidFill>
                  <a:schemeClr val="accent1">
                    <a:lumMod val="50000"/>
                  </a:schemeClr>
                </a:solidFill>
              </a:rPr>
              <a:t>empreintes</a:t>
            </a:r>
            <a:r>
              <a:rPr lang="en-US" sz="5000" b="1" dirty="0">
                <a:solidFill>
                  <a:schemeClr val="accent1">
                    <a:lumMod val="50000"/>
                  </a:schemeClr>
                </a:solidFill>
              </a:rPr>
              <a:t>, souvenirs et </a:t>
            </a:r>
            <a:r>
              <a:rPr lang="en-US" sz="5000" b="1" dirty="0" err="1">
                <a:solidFill>
                  <a:schemeClr val="accent1">
                    <a:lumMod val="50000"/>
                  </a:schemeClr>
                </a:solidFill>
              </a:rPr>
              <a:t>métamorphoses</a:t>
            </a:r>
            <a:r>
              <a:rPr lang="en-US" sz="5000" b="1" dirty="0">
                <a:solidFill>
                  <a:schemeClr val="accent1">
                    <a:lumMod val="50000"/>
                  </a:schemeClr>
                </a:solidFill>
              </a:rPr>
              <a:t> » </a:t>
            </a:r>
            <a:endParaRPr lang="en-US" sz="5000" dirty="0">
              <a:solidFill>
                <a:schemeClr val="accent1">
                  <a:lumMod val="50000"/>
                </a:schemeClr>
              </a:solidFill>
            </a:endParaRPr>
          </a:p>
          <a:p>
            <a:pPr indent="-228600" defTabSz="914400">
              <a:lnSpc>
                <a:spcPct val="90000"/>
              </a:lnSpc>
              <a:spcAft>
                <a:spcPts val="1500"/>
              </a:spcAft>
              <a:buFont typeface="Arial" panose="020B0604020202020204" pitchFamily="34" charset="0"/>
              <a:buChar char="•"/>
            </a:pPr>
            <a:endParaRPr lang="en-US" sz="1600" b="1" spc="25" dirty="0">
              <a:effectLst/>
            </a:endParaRPr>
          </a:p>
        </p:txBody>
      </p:sp>
      <p:pic>
        <p:nvPicPr>
          <p:cNvPr id="16" name="Image 15" descr="Une image contenant fournitures de bureau, outil d’écriture, texte, papeterie&#10;&#10;Le contenu généré par l’IA peut être incorrect.">
            <a:extLst>
              <a:ext uri="{FF2B5EF4-FFF2-40B4-BE49-F238E27FC236}">
                <a16:creationId xmlns:a16="http://schemas.microsoft.com/office/drawing/2014/main" id="{007CAF75-9BF9-4362-B9B8-C3E6740B1864}"/>
              </a:ext>
            </a:extLst>
          </p:cNvPr>
          <p:cNvPicPr>
            <a:picLocks noChangeAspect="1"/>
          </p:cNvPicPr>
          <p:nvPr/>
        </p:nvPicPr>
        <p:blipFill>
          <a:blip r:embed="rId2"/>
          <a:srcRect l="28430" r="22413"/>
          <a:stretch>
            <a:fillRect/>
          </a:stretch>
        </p:blipFill>
        <p:spPr>
          <a:xfrm>
            <a:off x="418338" y="2606462"/>
            <a:ext cx="2688336" cy="3639312"/>
          </a:xfrm>
          <a:prstGeom prst="rect">
            <a:avLst/>
          </a:prstGeom>
        </p:spPr>
      </p:pic>
      <p:pic>
        <p:nvPicPr>
          <p:cNvPr id="6" name="Image 5" descr="Une image contenant texte, véhicule, Véhicule terrestre, peinture&#10;&#10;Le contenu généré par l’IA peut être incorrect.">
            <a:extLst>
              <a:ext uri="{FF2B5EF4-FFF2-40B4-BE49-F238E27FC236}">
                <a16:creationId xmlns:a16="http://schemas.microsoft.com/office/drawing/2014/main" id="{8AD03BC1-C54E-14B9-6082-CEFC47A07EDF}"/>
              </a:ext>
            </a:extLst>
          </p:cNvPr>
          <p:cNvPicPr>
            <a:picLocks noChangeAspect="1"/>
          </p:cNvPicPr>
          <p:nvPr/>
        </p:nvPicPr>
        <p:blipFill>
          <a:blip r:embed="rId3"/>
          <a:srcRect r="26132" b="2"/>
          <a:stretch>
            <a:fillRect/>
          </a:stretch>
        </p:blipFill>
        <p:spPr>
          <a:xfrm>
            <a:off x="3260699" y="2606462"/>
            <a:ext cx="2688336" cy="3639312"/>
          </a:xfrm>
          <a:prstGeom prst="rect">
            <a:avLst/>
          </a:prstGeom>
        </p:spPr>
      </p:pic>
      <p:pic>
        <p:nvPicPr>
          <p:cNvPr id="8" name="Image 7" descr="Une image contenant véhicule, voiture, Véhicule terrestre, ciel&#10;&#10;Le contenu généré par l’IA peut être incorrect.">
            <a:extLst>
              <a:ext uri="{FF2B5EF4-FFF2-40B4-BE49-F238E27FC236}">
                <a16:creationId xmlns:a16="http://schemas.microsoft.com/office/drawing/2014/main" id="{C5BA6F36-E6A4-A5AE-6E08-ED5F2CB3285B}"/>
              </a:ext>
            </a:extLst>
          </p:cNvPr>
          <p:cNvPicPr>
            <a:picLocks noChangeAspect="1"/>
          </p:cNvPicPr>
          <p:nvPr/>
        </p:nvPicPr>
        <p:blipFill>
          <a:blip r:embed="rId4"/>
          <a:srcRect l="32847" r="17997"/>
          <a:stretch>
            <a:fillRect/>
          </a:stretch>
        </p:blipFill>
        <p:spPr>
          <a:xfrm>
            <a:off x="6103061" y="2606462"/>
            <a:ext cx="2688336" cy="3639312"/>
          </a:xfrm>
          <a:prstGeom prst="rect">
            <a:avLst/>
          </a:prstGeom>
        </p:spPr>
      </p:pic>
    </p:spTree>
    <p:extLst>
      <p:ext uri="{BB962C8B-B14F-4D97-AF65-F5344CB8AC3E}">
        <p14:creationId xmlns:p14="http://schemas.microsoft.com/office/powerpoint/2010/main" val="110088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7" name="Rectangle 17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B02F354-BA3B-28B5-88F7-5F9DE18475AF}"/>
              </a:ext>
            </a:extLst>
          </p:cNvPr>
          <p:cNvSpPr>
            <a:spLocks noGrp="1"/>
          </p:cNvSpPr>
          <p:nvPr>
            <p:ph type="title"/>
          </p:nvPr>
        </p:nvSpPr>
        <p:spPr>
          <a:xfrm>
            <a:off x="429369" y="238539"/>
            <a:ext cx="8263890" cy="1434415"/>
          </a:xfrm>
        </p:spPr>
        <p:txBody>
          <a:bodyPr vert="horz" lIns="91440" tIns="45720" rIns="91440" bIns="45720" rtlCol="0" anchor="b">
            <a:normAutofit/>
          </a:bodyPr>
          <a:lstStyle/>
          <a:p>
            <a:pPr algn="l" defTabSz="914400">
              <a:lnSpc>
                <a:spcPct val="90000"/>
              </a:lnSpc>
              <a:spcAft>
                <a:spcPts val="800"/>
              </a:spcAft>
            </a:pPr>
            <a:r>
              <a:rPr lang="en-US" sz="2900"/>
              <a:t> </a:t>
            </a:r>
            <a:br>
              <a:rPr lang="en-US" sz="2900"/>
            </a:br>
            <a:r>
              <a:rPr lang="en-US" sz="2900" b="1"/>
              <a:t>Variantes thématiques possibles  </a:t>
            </a:r>
            <a:br>
              <a:rPr lang="en-US" sz="2900"/>
            </a:br>
            <a:endParaRPr lang="en-US" sz="2900"/>
          </a:p>
        </p:txBody>
      </p:sp>
      <p:sp>
        <p:nvSpPr>
          <p:cNvPr id="17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D24A4A28-E8BB-D56A-8DDF-C31709CC9F4C}"/>
              </a:ext>
            </a:extLst>
          </p:cNvPr>
          <p:cNvSpPr txBox="1"/>
          <p:nvPr/>
        </p:nvSpPr>
        <p:spPr>
          <a:xfrm>
            <a:off x="429369" y="2071316"/>
            <a:ext cx="5035164" cy="4119172"/>
          </a:xfrm>
          <a:prstGeom prst="rect">
            <a:avLst/>
          </a:prstGeom>
        </p:spPr>
        <p:txBody>
          <a:bodyPr vert="horz" lIns="91440" tIns="45720" rIns="91440" bIns="45720" rtlCol="0" anchor="t">
            <a:normAutofit/>
          </a:bodyPr>
          <a:lstStyle/>
          <a:p>
            <a:pPr indent="-228600" defTabSz="914400">
              <a:lnSpc>
                <a:spcPct val="90000"/>
              </a:lnSpc>
              <a:spcAft>
                <a:spcPts val="800"/>
              </a:spcAft>
              <a:buFont typeface="Arial" panose="020B0604020202020204" pitchFamily="34" charset="0"/>
              <a:buChar char="•"/>
            </a:pPr>
            <a:r>
              <a:rPr lang="en-US" sz="1500" dirty="0">
                <a:effectLst/>
              </a:rPr>
              <a:t>1. « Voitures </a:t>
            </a:r>
            <a:r>
              <a:rPr lang="en-US" sz="1500" dirty="0" err="1">
                <a:effectLst/>
              </a:rPr>
              <a:t>fantômes</a:t>
            </a:r>
            <a:r>
              <a:rPr lang="en-US" sz="1500" dirty="0">
                <a:effectLst/>
              </a:rPr>
              <a:t> » </a:t>
            </a:r>
            <a:r>
              <a:rPr lang="en-US" sz="1500" dirty="0" err="1">
                <a:effectLst/>
              </a:rPr>
              <a:t>Travailler</a:t>
            </a:r>
            <a:r>
              <a:rPr lang="en-US" sz="1500" dirty="0">
                <a:effectLst/>
              </a:rPr>
              <a:t> sur la trace </a:t>
            </a:r>
            <a:r>
              <a:rPr lang="en-US" sz="1500" dirty="0" err="1">
                <a:effectLst/>
              </a:rPr>
              <a:t>laissée</a:t>
            </a:r>
            <a:r>
              <a:rPr lang="en-US" sz="1500" dirty="0">
                <a:effectLst/>
              </a:rPr>
              <a:t> par les voitures </a:t>
            </a:r>
            <a:r>
              <a:rPr lang="en-US" sz="1500" dirty="0" err="1">
                <a:effectLst/>
              </a:rPr>
              <a:t>disparues</a:t>
            </a:r>
            <a:r>
              <a:rPr lang="en-US" sz="1500" dirty="0">
                <a:effectLst/>
              </a:rPr>
              <a:t> (</a:t>
            </a:r>
            <a:r>
              <a:rPr lang="en-US" sz="1500" dirty="0" err="1">
                <a:effectLst/>
              </a:rPr>
              <a:t>vieilles</a:t>
            </a:r>
            <a:r>
              <a:rPr lang="en-US" sz="1500" dirty="0">
                <a:effectLst/>
              </a:rPr>
              <a:t> carcasses, souvenirs </a:t>
            </a:r>
            <a:r>
              <a:rPr lang="en-US" sz="1500" dirty="0" err="1">
                <a:effectLst/>
              </a:rPr>
              <a:t>d'enfance</a:t>
            </a:r>
            <a:r>
              <a:rPr lang="en-US" sz="1500" dirty="0">
                <a:effectLst/>
              </a:rPr>
              <a:t>, voitures de </a:t>
            </a:r>
            <a:r>
              <a:rPr lang="en-US" sz="1500" dirty="0" err="1">
                <a:effectLst/>
              </a:rPr>
              <a:t>famille</a:t>
            </a:r>
            <a:r>
              <a:rPr lang="en-US" sz="1500" dirty="0">
                <a:effectLst/>
              </a:rPr>
              <a:t>). </a:t>
            </a:r>
          </a:p>
          <a:p>
            <a:pPr indent="-228600" defTabSz="914400">
              <a:lnSpc>
                <a:spcPct val="90000"/>
              </a:lnSpc>
              <a:spcAft>
                <a:spcPts val="800"/>
              </a:spcAft>
              <a:buFont typeface="Arial" panose="020B0604020202020204" pitchFamily="34" charset="0"/>
              <a:buChar char="•"/>
            </a:pPr>
            <a:r>
              <a:rPr lang="en-US" sz="1500" dirty="0" err="1">
                <a:effectLst/>
              </a:rPr>
              <a:t>Création</a:t>
            </a:r>
            <a:r>
              <a:rPr lang="en-US" sz="1500" dirty="0">
                <a:effectLst/>
              </a:rPr>
              <a:t> d'un art </a:t>
            </a:r>
            <a:r>
              <a:rPr lang="en-US" sz="1500" dirty="0" err="1">
                <a:effectLst/>
              </a:rPr>
              <a:t>expressif</a:t>
            </a:r>
            <a:r>
              <a:rPr lang="en-US" sz="1500" dirty="0">
                <a:effectLst/>
              </a:rPr>
              <a:t> à </a:t>
            </a:r>
            <a:r>
              <a:rPr lang="en-US" sz="1500" dirty="0" err="1">
                <a:effectLst/>
              </a:rPr>
              <a:t>partir</a:t>
            </a:r>
            <a:r>
              <a:rPr lang="en-US" sz="1500" dirty="0">
                <a:effectLst/>
              </a:rPr>
              <a:t> de </a:t>
            </a:r>
            <a:r>
              <a:rPr lang="en-US" sz="1500" dirty="0" err="1">
                <a:effectLst/>
              </a:rPr>
              <a:t>matériaux</a:t>
            </a:r>
            <a:r>
              <a:rPr lang="en-US" sz="1500" dirty="0">
                <a:effectLst/>
              </a:rPr>
              <a:t> </a:t>
            </a:r>
            <a:r>
              <a:rPr lang="en-US" sz="1500" dirty="0" err="1">
                <a:effectLst/>
              </a:rPr>
              <a:t>recyclés</a:t>
            </a:r>
            <a:r>
              <a:rPr lang="en-US" sz="1500" dirty="0">
                <a:effectLst/>
              </a:rPr>
              <a:t> (papier, </a:t>
            </a:r>
            <a:r>
              <a:rPr lang="en-US" sz="1500" dirty="0" err="1">
                <a:effectLst/>
              </a:rPr>
              <a:t>métal</a:t>
            </a:r>
            <a:r>
              <a:rPr lang="en-US" sz="1500" dirty="0">
                <a:effectLst/>
              </a:rPr>
              <a:t>, carton, etc.). </a:t>
            </a:r>
          </a:p>
          <a:p>
            <a:pPr indent="-228600" defTabSz="914400">
              <a:lnSpc>
                <a:spcPct val="90000"/>
              </a:lnSpc>
              <a:spcAft>
                <a:spcPts val="800"/>
              </a:spcAft>
              <a:buFont typeface="Arial" panose="020B0604020202020204" pitchFamily="34" charset="0"/>
              <a:buChar char="•"/>
            </a:pPr>
            <a:r>
              <a:rPr lang="en-US" sz="1500" dirty="0">
                <a:effectLst/>
              </a:rPr>
              <a:t>2. « </a:t>
            </a:r>
            <a:r>
              <a:rPr lang="en-US" sz="1500" dirty="0" err="1">
                <a:effectLst/>
              </a:rPr>
              <a:t>Moteurs</a:t>
            </a:r>
            <a:r>
              <a:rPr lang="en-US" sz="1500" dirty="0">
                <a:effectLst/>
              </a:rPr>
              <a:t> </a:t>
            </a:r>
            <a:r>
              <a:rPr lang="en-US" sz="1500" dirty="0" err="1">
                <a:effectLst/>
              </a:rPr>
              <a:t>d'émotion</a:t>
            </a:r>
            <a:r>
              <a:rPr lang="en-US" sz="1500" dirty="0">
                <a:effectLst/>
              </a:rPr>
              <a:t> » Explorer les liens </a:t>
            </a:r>
            <a:r>
              <a:rPr lang="en-US" sz="1500" dirty="0" err="1">
                <a:effectLst/>
              </a:rPr>
              <a:t>affectifs</a:t>
            </a:r>
            <a:r>
              <a:rPr lang="en-US" sz="1500" dirty="0">
                <a:effectLst/>
              </a:rPr>
              <a:t> </a:t>
            </a:r>
            <a:r>
              <a:rPr lang="en-US" sz="1500" dirty="0" err="1">
                <a:effectLst/>
              </a:rPr>
              <a:t>ou</a:t>
            </a:r>
            <a:r>
              <a:rPr lang="en-US" sz="1500" dirty="0">
                <a:effectLst/>
              </a:rPr>
              <a:t> </a:t>
            </a:r>
            <a:r>
              <a:rPr lang="en-US" sz="1500" dirty="0" err="1">
                <a:effectLst/>
              </a:rPr>
              <a:t>symboliques</a:t>
            </a:r>
            <a:r>
              <a:rPr lang="en-US" sz="1500" dirty="0">
                <a:effectLst/>
              </a:rPr>
              <a:t> aux voitures (première voiture, </a:t>
            </a:r>
            <a:r>
              <a:rPr lang="en-US" sz="1500" dirty="0" err="1">
                <a:effectLst/>
              </a:rPr>
              <a:t>départs</a:t>
            </a:r>
            <a:r>
              <a:rPr lang="en-US" sz="1500" dirty="0">
                <a:effectLst/>
              </a:rPr>
              <a:t>, voyages </a:t>
            </a:r>
            <a:r>
              <a:rPr lang="en-US" sz="1500" dirty="0" err="1">
                <a:effectLst/>
              </a:rPr>
              <a:t>marquants</a:t>
            </a:r>
            <a:r>
              <a:rPr lang="en-US" sz="1500" dirty="0">
                <a:effectLst/>
              </a:rPr>
              <a:t>, accidents…). </a:t>
            </a:r>
          </a:p>
          <a:p>
            <a:pPr indent="-228600" defTabSz="914400">
              <a:lnSpc>
                <a:spcPct val="90000"/>
              </a:lnSpc>
              <a:spcAft>
                <a:spcPts val="800"/>
              </a:spcAft>
              <a:buFont typeface="Arial" panose="020B0604020202020204" pitchFamily="34" charset="0"/>
              <a:buChar char="•"/>
            </a:pPr>
            <a:r>
              <a:rPr lang="en-US" sz="1500" dirty="0">
                <a:effectLst/>
              </a:rPr>
              <a:t>Collages et fragments auteur de la </a:t>
            </a:r>
            <a:r>
              <a:rPr lang="en-US" sz="1500" dirty="0" err="1">
                <a:effectLst/>
              </a:rPr>
              <a:t>mémoire</a:t>
            </a:r>
            <a:r>
              <a:rPr lang="en-US" sz="1500" dirty="0">
                <a:effectLst/>
              </a:rPr>
              <a:t> collective et </a:t>
            </a:r>
            <a:r>
              <a:rPr lang="en-US" sz="1500" dirty="0" err="1">
                <a:effectLst/>
              </a:rPr>
              <a:t>personnelle</a:t>
            </a:r>
            <a:r>
              <a:rPr lang="en-US" sz="1500" dirty="0">
                <a:effectLst/>
              </a:rPr>
              <a:t>.</a:t>
            </a:r>
          </a:p>
          <a:p>
            <a:pPr indent="-228600" defTabSz="914400">
              <a:lnSpc>
                <a:spcPct val="90000"/>
              </a:lnSpc>
              <a:spcAft>
                <a:spcPts val="800"/>
              </a:spcAft>
              <a:buFont typeface="Arial" panose="020B0604020202020204" pitchFamily="34" charset="0"/>
              <a:buChar char="•"/>
            </a:pPr>
            <a:r>
              <a:rPr lang="en-US" sz="1500" dirty="0">
                <a:effectLst/>
              </a:rPr>
              <a:t> 3. « Voitures en </a:t>
            </a:r>
            <a:r>
              <a:rPr lang="en-US" sz="1500" dirty="0" err="1">
                <a:effectLst/>
              </a:rPr>
              <a:t>dérive</a:t>
            </a:r>
            <a:r>
              <a:rPr lang="en-US" sz="1500" dirty="0">
                <a:effectLst/>
              </a:rPr>
              <a:t> » </a:t>
            </a:r>
            <a:r>
              <a:rPr lang="en-US" sz="1500" dirty="0" err="1">
                <a:effectLst/>
              </a:rPr>
              <a:t>Représenter</a:t>
            </a:r>
            <a:r>
              <a:rPr lang="en-US" sz="1500" dirty="0">
                <a:effectLst/>
              </a:rPr>
              <a:t> la voiture </a:t>
            </a:r>
            <a:r>
              <a:rPr lang="en-US" sz="1500" dirty="0" err="1">
                <a:effectLst/>
              </a:rPr>
              <a:t>comme</a:t>
            </a:r>
            <a:r>
              <a:rPr lang="en-US" sz="1500" dirty="0">
                <a:effectLst/>
              </a:rPr>
              <a:t> </a:t>
            </a:r>
            <a:r>
              <a:rPr lang="en-US" sz="1500" dirty="0" err="1">
                <a:effectLst/>
              </a:rPr>
              <a:t>objet</a:t>
            </a:r>
            <a:r>
              <a:rPr lang="en-US" sz="1500" dirty="0">
                <a:effectLst/>
              </a:rPr>
              <a:t> </a:t>
            </a:r>
            <a:r>
              <a:rPr lang="en-US" sz="1500" dirty="0" err="1">
                <a:effectLst/>
              </a:rPr>
              <a:t>abandonné</a:t>
            </a:r>
            <a:r>
              <a:rPr lang="en-US" sz="1500" dirty="0">
                <a:effectLst/>
              </a:rPr>
              <a:t>, errant, </a:t>
            </a:r>
            <a:r>
              <a:rPr lang="en-US" sz="1500" dirty="0" err="1">
                <a:effectLst/>
              </a:rPr>
              <a:t>ou</a:t>
            </a:r>
            <a:r>
              <a:rPr lang="en-US" sz="1500" dirty="0">
                <a:effectLst/>
              </a:rPr>
              <a:t> </a:t>
            </a:r>
            <a:r>
              <a:rPr lang="en-US" sz="1500" dirty="0" err="1">
                <a:effectLst/>
              </a:rPr>
              <a:t>transformé</a:t>
            </a:r>
            <a:r>
              <a:rPr lang="en-US" sz="1500" dirty="0">
                <a:effectLst/>
              </a:rPr>
              <a:t> par le temps. </a:t>
            </a:r>
            <a:r>
              <a:rPr lang="en-US" sz="1500" dirty="0" err="1">
                <a:effectLst/>
              </a:rPr>
              <a:t>Thématique</a:t>
            </a:r>
            <a:r>
              <a:rPr lang="en-US" sz="1500" dirty="0">
                <a:effectLst/>
              </a:rPr>
              <a:t> </a:t>
            </a:r>
            <a:r>
              <a:rPr lang="en-US" sz="1500" dirty="0" err="1">
                <a:effectLst/>
              </a:rPr>
              <a:t>proche</a:t>
            </a:r>
            <a:r>
              <a:rPr lang="en-US" sz="1500" dirty="0">
                <a:effectLst/>
              </a:rPr>
              <a:t> de la </a:t>
            </a:r>
            <a:r>
              <a:rPr lang="en-US" sz="1500" dirty="0" err="1">
                <a:effectLst/>
              </a:rPr>
              <a:t>déchirure</a:t>
            </a:r>
            <a:r>
              <a:rPr lang="en-US" sz="1500" dirty="0">
                <a:effectLst/>
              </a:rPr>
              <a:t>, de </a:t>
            </a:r>
            <a:r>
              <a:rPr lang="en-US" sz="1500" dirty="0" err="1">
                <a:effectLst/>
              </a:rPr>
              <a:t>l'usure</a:t>
            </a:r>
            <a:r>
              <a:rPr lang="en-US" sz="1500" dirty="0">
                <a:effectLst/>
              </a:rPr>
              <a:t>, de </a:t>
            </a:r>
            <a:r>
              <a:rPr lang="en-US" sz="1500" dirty="0" err="1">
                <a:effectLst/>
              </a:rPr>
              <a:t>l'oubli</a:t>
            </a:r>
            <a:r>
              <a:rPr lang="en-US" sz="1500" dirty="0">
                <a:effectLst/>
              </a:rPr>
              <a:t>. </a:t>
            </a:r>
          </a:p>
          <a:p>
            <a:pPr indent="-228600" defTabSz="914400">
              <a:lnSpc>
                <a:spcPct val="90000"/>
              </a:lnSpc>
              <a:spcAft>
                <a:spcPts val="800"/>
              </a:spcAft>
              <a:buFont typeface="Arial" panose="020B0604020202020204" pitchFamily="34" charset="0"/>
              <a:buChar char="•"/>
            </a:pPr>
            <a:r>
              <a:rPr lang="en-US" sz="1500" dirty="0">
                <a:effectLst/>
              </a:rPr>
              <a:t>4. « La </a:t>
            </a:r>
            <a:r>
              <a:rPr lang="en-US" sz="1500" dirty="0" err="1">
                <a:effectLst/>
              </a:rPr>
              <a:t>peau</a:t>
            </a:r>
            <a:r>
              <a:rPr lang="en-US" sz="1500" dirty="0">
                <a:effectLst/>
              </a:rPr>
              <a:t> des voitures » </a:t>
            </a:r>
            <a:r>
              <a:rPr lang="en-US" sz="1500" dirty="0" err="1">
                <a:effectLst/>
              </a:rPr>
              <a:t>Utiliser</a:t>
            </a:r>
            <a:r>
              <a:rPr lang="en-US" sz="1500" dirty="0">
                <a:effectLst/>
              </a:rPr>
              <a:t> les textures, les </a:t>
            </a:r>
            <a:r>
              <a:rPr lang="en-US" sz="1500" dirty="0" err="1">
                <a:effectLst/>
              </a:rPr>
              <a:t>peintures</a:t>
            </a:r>
            <a:r>
              <a:rPr lang="en-US" sz="1500" dirty="0">
                <a:effectLst/>
              </a:rPr>
              <a:t> </a:t>
            </a:r>
            <a:r>
              <a:rPr lang="en-US" sz="1500" dirty="0" err="1">
                <a:effectLst/>
              </a:rPr>
              <a:t>écaillées</a:t>
            </a:r>
            <a:r>
              <a:rPr lang="en-US" sz="1500" dirty="0">
                <a:effectLst/>
              </a:rPr>
              <a:t>, les </a:t>
            </a:r>
            <a:r>
              <a:rPr lang="en-US" sz="1500" dirty="0" err="1">
                <a:effectLst/>
              </a:rPr>
              <a:t>métaux</a:t>
            </a:r>
            <a:r>
              <a:rPr lang="en-US" sz="1500" dirty="0">
                <a:effectLst/>
              </a:rPr>
              <a:t> </a:t>
            </a:r>
            <a:r>
              <a:rPr lang="en-US" sz="1500" dirty="0" err="1">
                <a:effectLst/>
              </a:rPr>
              <a:t>rouillés</a:t>
            </a:r>
            <a:r>
              <a:rPr lang="en-US" sz="1500" dirty="0">
                <a:effectLst/>
              </a:rPr>
              <a:t>. </a:t>
            </a:r>
            <a:r>
              <a:rPr lang="en-US" sz="1500" dirty="0" err="1">
                <a:effectLst/>
              </a:rPr>
              <a:t>L'exploration</a:t>
            </a:r>
            <a:r>
              <a:rPr lang="en-US" sz="1500" dirty="0">
                <a:effectLst/>
              </a:rPr>
              <a:t> </a:t>
            </a:r>
            <a:r>
              <a:rPr lang="en-US" sz="1500" dirty="0" err="1">
                <a:effectLst/>
              </a:rPr>
              <a:t>s'inspire</a:t>
            </a:r>
            <a:r>
              <a:rPr lang="en-US" sz="1500" dirty="0">
                <a:effectLst/>
              </a:rPr>
              <a:t> des </a:t>
            </a:r>
            <a:r>
              <a:rPr lang="en-US" sz="1500" dirty="0" err="1">
                <a:effectLst/>
              </a:rPr>
              <a:t>effets</a:t>
            </a:r>
            <a:r>
              <a:rPr lang="en-US" sz="1500" dirty="0">
                <a:effectLst/>
              </a:rPr>
              <a:t> de surfaces, des canapés, des </a:t>
            </a:r>
            <a:r>
              <a:rPr lang="en-US" sz="1500" dirty="0" err="1">
                <a:effectLst/>
              </a:rPr>
              <a:t>détériorations</a:t>
            </a:r>
            <a:r>
              <a:rPr lang="en-US" sz="1500" dirty="0">
                <a:effectLst/>
              </a:rPr>
              <a:t>. </a:t>
            </a:r>
          </a:p>
        </p:txBody>
      </p:sp>
      <p:pic>
        <p:nvPicPr>
          <p:cNvPr id="26" name="Image 25" descr="Une image contenant véhicule, Véhicule terrestre, roue, pneu&#10;&#10;Le contenu généré par l’IA peut être incorrect.">
            <a:extLst>
              <a:ext uri="{FF2B5EF4-FFF2-40B4-BE49-F238E27FC236}">
                <a16:creationId xmlns:a16="http://schemas.microsoft.com/office/drawing/2014/main" id="{781A5359-CBD9-35A2-7B1E-0B54AF85CA59}"/>
              </a:ext>
            </a:extLst>
          </p:cNvPr>
          <p:cNvPicPr>
            <a:picLocks noChangeAspect="1"/>
          </p:cNvPicPr>
          <p:nvPr/>
        </p:nvPicPr>
        <p:blipFill>
          <a:blip r:embed="rId2"/>
          <a:srcRect l="11638" r="18422" b="-1"/>
          <a:stretch>
            <a:fillRect/>
          </a:stretch>
        </p:blipFill>
        <p:spPr>
          <a:xfrm>
            <a:off x="5756743" y="2093976"/>
            <a:ext cx="2955798" cy="4096512"/>
          </a:xfrm>
          <a:prstGeom prst="rect">
            <a:avLst/>
          </a:prstGeom>
        </p:spPr>
      </p:pic>
    </p:spTree>
    <p:extLst>
      <p:ext uri="{BB962C8B-B14F-4D97-AF65-F5344CB8AC3E}">
        <p14:creationId xmlns:p14="http://schemas.microsoft.com/office/powerpoint/2010/main" val="3682018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5927</TotalTime>
  <Words>2047</Words>
  <Application>Microsoft Office PowerPoint</Application>
  <PresentationFormat>Affichage à l'écran (4:3)</PresentationFormat>
  <Paragraphs>185</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Meiryo</vt:lpstr>
      <vt:lpstr>Aptos</vt:lpstr>
      <vt:lpstr>Arial</vt:lpstr>
      <vt:lpstr>Calibri</vt:lpstr>
      <vt:lpstr>Wingdings</vt:lpstr>
      <vt:lpstr>Office Theme</vt:lpstr>
      <vt:lpstr>Présentation PowerPoint</vt:lpstr>
      <vt:lpstr>Contexte et intention</vt:lpstr>
      <vt:lpstr>Michel Leblanc propose aux étudiantes et étudiants  en formation initiale à l’enseignement </vt:lpstr>
      <vt:lpstr> Invité à réaliser une entrevue sur son vécu singulier   Michel Leblanc raconte … </vt:lpstr>
      <vt:lpstr>Description de son livre  L’art qui fait revivre</vt:lpstr>
      <vt:lpstr>Michel Leblanc, peintre et comédien</vt:lpstr>
      <vt:lpstr> Michel Leblanc, peintre et comédien</vt:lpstr>
      <vt:lpstr>Thème de l’atelier</vt:lpstr>
      <vt:lpstr>  Variantes thématiques possibles   </vt:lpstr>
      <vt:lpstr>Liens avec le peintre  Michel Leblanc</vt:lpstr>
      <vt:lpstr>Intentions pédagogiques</vt:lpstr>
      <vt:lpstr> </vt:lpstr>
      <vt:lpstr> 2. Exploration (30 min)   </vt:lpstr>
      <vt:lpstr>3. Création (1h15)   </vt:lpstr>
      <vt:lpstr>4. Partage et retour réflexif     (30 min)   </vt:lpstr>
      <vt:lpstr>5. Matériel nécessaire </vt:lpstr>
      <vt:lpstr>6. Prolongements possibles   </vt:lpstr>
      <vt:lpstr>Présentation PowerPoint</vt:lpstr>
      <vt:lpstr>Réflexion écrite</vt:lpstr>
      <vt:lpstr>Remerciements sincères à monsieur Michel Leblanc</vt:lpstr>
      <vt:lpstr>Préparation avant l’atelier de Michel Leblanc avec les étudiantes et étudiants </vt:lpstr>
      <vt:lpstr> Explorons ensemble   Les voitures de nos vies : empreintes, souvenirs et métamorphoses  </vt:lpstr>
      <vt:lpstr>Explorons ensemble   Les voitures de nos vies : empreintes, souvenirs et métamorphoses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Fournier Sonia</dc:creator>
  <cp:keywords/>
  <dc:description>generated using python-pptx</dc:description>
  <cp:lastModifiedBy>Fournier Sonia</cp:lastModifiedBy>
  <cp:revision>3</cp:revision>
  <dcterms:created xsi:type="dcterms:W3CDTF">2013-01-27T09:14:16Z</dcterms:created>
  <dcterms:modified xsi:type="dcterms:W3CDTF">2025-08-14T11:28:12Z</dcterms:modified>
  <cp:category/>
</cp:coreProperties>
</file>